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265" r:id="rId3"/>
    <p:sldId id="263" r:id="rId4"/>
    <p:sldId id="264" r:id="rId5"/>
    <p:sldId id="261" r:id="rId6"/>
    <p:sldId id="262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736" autoAdjust="0"/>
  </p:normalViewPr>
  <p:slideViewPr>
    <p:cSldViewPr snapToGrid="0" snapToObjects="1">
      <p:cViewPr>
        <p:scale>
          <a:sx n="87" d="100"/>
          <a:sy n="87" d="100"/>
        </p:scale>
        <p:origin x="-230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D42B-5D2E-4CD3-BA94-B603BAD31CB2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3746C-62A5-46B8-85CD-2FBE895F828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205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demokratiplattform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demokratiplattformen.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demokratiplattformen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988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demokratiplattform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demokratiplattformen.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demokratiplattformen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demokratiplattform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demokratiplattformen.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demokratiplattformen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demokratiplattform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demokratiplattformen.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demokratiplattformen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demokratiplattform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demokratiplattformen.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demokratiplattformen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demokratiplattform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demokratiplattformen.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demokratiplattformen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FreightSans Bold"/>
                <a:cs typeface="FreightSans Bold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FreightSans Book"/>
                <a:cs typeface="FreightSans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88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467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506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53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952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048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41236"/>
            <a:ext cx="8229600" cy="976401"/>
          </a:xfrm>
        </p:spPr>
        <p:txBody>
          <a:bodyPr/>
          <a:lstStyle>
            <a:lvl1pPr>
              <a:defRPr>
                <a:latin typeface="FreightSans Bold"/>
                <a:cs typeface="FreightSans Bold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4130" y="1600200"/>
            <a:ext cx="7555201" cy="4566350"/>
          </a:xfrm>
        </p:spPr>
        <p:txBody>
          <a:bodyPr/>
          <a:lstStyle>
            <a:lvl1pPr marL="0" indent="0">
              <a:buFontTx/>
              <a:buNone/>
              <a:defRPr>
                <a:latin typeface="FreightSans Book"/>
                <a:cs typeface="FreightSans Book"/>
              </a:defRPr>
            </a:lvl1pPr>
            <a:lvl2pPr marL="457200" indent="0">
              <a:buFontTx/>
              <a:buNone/>
              <a:defRPr>
                <a:latin typeface="FreightSans Book"/>
                <a:cs typeface="FreightSans Book"/>
              </a:defRPr>
            </a:lvl2pPr>
            <a:lvl3pPr marL="914400" indent="0">
              <a:buFontTx/>
              <a:buNone/>
              <a:defRPr>
                <a:latin typeface="FreightSans Book"/>
                <a:cs typeface="FreightSans Book"/>
              </a:defRPr>
            </a:lvl3pPr>
            <a:lvl4pPr marL="1371600" indent="0">
              <a:buFontTx/>
              <a:buNone/>
              <a:defRPr>
                <a:latin typeface="FreightSans Book"/>
                <a:cs typeface="FreightSans Book"/>
              </a:defRPr>
            </a:lvl4pPr>
            <a:lvl5pPr marL="1828800" indent="0">
              <a:buFontTx/>
              <a:buNone/>
              <a:defRPr>
                <a:latin typeface="FreightSans Book"/>
                <a:cs typeface="FreightSans Book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161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61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310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519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864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768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31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578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5070" y="570379"/>
            <a:ext cx="8190183" cy="1256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8705" y="1838221"/>
            <a:ext cx="7447578" cy="4271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36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eightSans Bold"/>
          <a:ea typeface="+mj-ea"/>
          <a:cs typeface="FreightSans Bold"/>
        </a:defRPr>
      </a:lvl1pPr>
    </p:titleStyle>
    <p:bodyStyle>
      <a:lvl1pPr marL="0" indent="0" algn="l" defTabSz="457200" rtl="0" eaLnBrk="1" latinLnBrk="0" hangingPunct="1">
        <a:spcBef>
          <a:spcPts val="786"/>
        </a:spcBef>
        <a:buFontTx/>
        <a:buNone/>
        <a:defRPr sz="3200" kern="1200">
          <a:solidFill>
            <a:schemeClr val="tx1"/>
          </a:solidFill>
          <a:latin typeface="FreightSans Book"/>
          <a:ea typeface="+mn-ea"/>
          <a:cs typeface="FreightSans Book"/>
        </a:defRPr>
      </a:lvl1pPr>
      <a:lvl2pPr marL="457200" indent="0" algn="l" defTabSz="457200" rtl="0" eaLnBrk="1" latinLnBrk="0" hangingPunct="1">
        <a:spcBef>
          <a:spcPts val="900"/>
        </a:spcBef>
        <a:buFontTx/>
        <a:buNone/>
        <a:defRPr sz="2800" kern="1200">
          <a:solidFill>
            <a:schemeClr val="tx1"/>
          </a:solidFill>
          <a:latin typeface="FreightSans Book"/>
          <a:ea typeface="+mn-ea"/>
          <a:cs typeface="FreightSans Book"/>
        </a:defRPr>
      </a:lvl2pPr>
      <a:lvl3pPr marL="914400" indent="0" algn="l" defTabSz="457200" rtl="0" eaLnBrk="1" latinLnBrk="0" hangingPunct="1">
        <a:spcBef>
          <a:spcPts val="900"/>
        </a:spcBef>
        <a:buFontTx/>
        <a:buNone/>
        <a:defRPr sz="2400" kern="1200">
          <a:solidFill>
            <a:schemeClr val="tx1"/>
          </a:solidFill>
          <a:latin typeface="FreightSans Book"/>
          <a:ea typeface="+mn-ea"/>
          <a:cs typeface="FreightSans Book"/>
        </a:defRPr>
      </a:lvl3pPr>
      <a:lvl4pPr marL="1371600" indent="0" algn="l" defTabSz="457200" rtl="0" eaLnBrk="1" latinLnBrk="0" hangingPunct="1">
        <a:spcBef>
          <a:spcPts val="900"/>
        </a:spcBef>
        <a:buFontTx/>
        <a:buNone/>
        <a:defRPr sz="2000" kern="1200">
          <a:solidFill>
            <a:schemeClr val="tx1"/>
          </a:solidFill>
          <a:latin typeface="FreightSans Book"/>
          <a:ea typeface="+mn-ea"/>
          <a:cs typeface="FreightSans Book"/>
        </a:defRPr>
      </a:lvl4pPr>
      <a:lvl5pPr marL="1828800" indent="0" algn="l" defTabSz="457200" rtl="0" eaLnBrk="1" latinLnBrk="0" hangingPunct="1">
        <a:spcBef>
          <a:spcPts val="900"/>
        </a:spcBef>
        <a:buFontTx/>
        <a:buNone/>
        <a:defRPr sz="2000" kern="1200">
          <a:solidFill>
            <a:schemeClr val="tx1"/>
          </a:solidFill>
          <a:latin typeface="FreightSans Book"/>
          <a:ea typeface="+mn-ea"/>
          <a:cs typeface="FreightSans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2391915"/>
            <a:ext cx="7772400" cy="1470025"/>
          </a:xfrm>
        </p:spPr>
        <p:txBody>
          <a:bodyPr/>
          <a:lstStyle/>
          <a:p>
            <a:r>
              <a:rPr lang="sv-SE" dirty="0" smtClean="0"/>
              <a:t>Nykterhet </a:t>
            </a:r>
            <a:r>
              <a:rPr lang="sv-SE" smtClean="0"/>
              <a:t>och demokrati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87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AKTIV.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Varför är du ideellt engagerad?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betyder ordet </a:t>
            </a:r>
            <a:r>
              <a:rPr lang="sv-SE" i="1" dirty="0" smtClean="0">
                <a:latin typeface="FreightSans Bold"/>
              </a:rPr>
              <a:t>folkrörelse</a:t>
            </a:r>
            <a:r>
              <a:rPr lang="sv-SE" dirty="0" smtClean="0">
                <a:latin typeface="FreightSans Bold"/>
              </a:rPr>
              <a:t> för dig?</a:t>
            </a: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Kan ett samhälle vara demokratiskt utan frivilligas insatser?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483177" y="5101095"/>
            <a:ext cx="6286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Vi arbetar </a:t>
            </a:r>
            <a:r>
              <a:rPr lang="sv-SE" i="1" dirty="0">
                <a:latin typeface="FreightSans Bold"/>
              </a:rPr>
              <a:t>inte endast för nykterhet, utan ger också verktyg till människor att vara aktiva och deltagande samhällsmedborgare. </a:t>
            </a:r>
          </a:p>
        </p:txBody>
      </p:sp>
    </p:spTree>
    <p:extLst>
      <p:ext uri="{BB962C8B-B14F-4D97-AF65-F5344CB8AC3E}">
        <p14:creationId xmlns:p14="http://schemas.microsoft.com/office/powerpoint/2010/main" val="336770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TILLTRO.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händer i ett samhälle när vi inte litar på varandra?</a:t>
            </a:r>
          </a:p>
          <a:p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Varför litar människor inte på varandra?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Tycker du att människan är god?</a:t>
            </a:r>
            <a:endParaRPr lang="sv-SE" dirty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7" y="5090209"/>
            <a:ext cx="6286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Demokrati </a:t>
            </a:r>
            <a:r>
              <a:rPr lang="sv-SE" i="1" dirty="0">
                <a:latin typeface="FreightSans Bold"/>
              </a:rPr>
              <a:t>vilar på en positiv människosyn och </a:t>
            </a:r>
            <a:r>
              <a:rPr lang="sv-SE" i="1" dirty="0" smtClean="0">
                <a:latin typeface="FreightSans Bold"/>
              </a:rPr>
              <a:t>grund-läggande tilltro </a:t>
            </a:r>
            <a:r>
              <a:rPr lang="sv-SE" i="1" dirty="0">
                <a:latin typeface="FreightSans Bold"/>
              </a:rPr>
              <a:t>till att människan är god och vill bidra till en bättre värld</a:t>
            </a:r>
            <a:r>
              <a:rPr lang="sv-SE" i="1" dirty="0" smtClean="0">
                <a:latin typeface="FreightSans Bold"/>
              </a:rPr>
              <a:t>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211206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DROGER.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Varför arbetar UNF för demokrati?</a:t>
            </a:r>
          </a:p>
          <a:p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Hur påverkas demokratin av att folk dricker?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Är ett samhälle mer eller mindre demokratiskt på grund av att folk dricker?</a:t>
            </a:r>
            <a:endParaRPr lang="sv-SE" dirty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5" y="5064136"/>
            <a:ext cx="6286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Drogkonsumtionen </a:t>
            </a:r>
            <a:r>
              <a:rPr lang="sv-SE" i="1" dirty="0">
                <a:latin typeface="FreightSans Bold"/>
              </a:rPr>
              <a:t>är ett hinder och en börda för </a:t>
            </a:r>
            <a:r>
              <a:rPr lang="sv-SE" i="1" dirty="0" err="1" smtClean="0">
                <a:latin typeface="FreightSans Bold"/>
              </a:rPr>
              <a:t>demok-ratin</a:t>
            </a:r>
            <a:r>
              <a:rPr lang="sv-SE" i="1" dirty="0" smtClean="0">
                <a:latin typeface="FreightSans Bold"/>
              </a:rPr>
              <a:t> </a:t>
            </a:r>
            <a:r>
              <a:rPr lang="sv-SE" i="1" dirty="0">
                <a:latin typeface="FreightSans Bold"/>
              </a:rPr>
              <a:t>eftersom drogkulturen försvårar för människor att ta ansvar och makt över sina liv och samhällsutvecklingen. </a:t>
            </a:r>
          </a:p>
        </p:txBody>
      </p:sp>
    </p:spTree>
    <p:extLst>
      <p:ext uri="{BB962C8B-B14F-4D97-AF65-F5344CB8AC3E}">
        <p14:creationId xmlns:p14="http://schemas.microsoft.com/office/powerpoint/2010/main" val="233230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MAKT.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tänker du på när du hör ordet makt?</a:t>
            </a:r>
          </a:p>
          <a:p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Är </a:t>
            </a:r>
            <a:r>
              <a:rPr lang="sv-SE" dirty="0">
                <a:latin typeface="FreightSans Bold"/>
              </a:rPr>
              <a:t>makt något </a:t>
            </a:r>
            <a:r>
              <a:rPr lang="sv-SE" dirty="0" smtClean="0">
                <a:latin typeface="FreightSans Bold"/>
              </a:rPr>
              <a:t>positivt?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Har </a:t>
            </a:r>
            <a:r>
              <a:rPr lang="sv-SE" dirty="0">
                <a:latin typeface="FreightSans Bold"/>
              </a:rPr>
              <a:t>du </a:t>
            </a:r>
            <a:r>
              <a:rPr lang="sv-SE" dirty="0" smtClean="0">
                <a:latin typeface="FreightSans Bold"/>
              </a:rPr>
              <a:t>makt?</a:t>
            </a:r>
          </a:p>
          <a:p>
            <a:pPr lvl="1"/>
            <a:r>
              <a:rPr lang="sv-SE" dirty="0" smtClean="0">
                <a:latin typeface="FreightSans Bold"/>
              </a:rPr>
              <a:t>Om </a:t>
            </a:r>
            <a:r>
              <a:rPr lang="sv-SE" dirty="0">
                <a:latin typeface="FreightSans Bold"/>
              </a:rPr>
              <a:t>ja, hur får du </a:t>
            </a:r>
            <a:r>
              <a:rPr lang="sv-SE" dirty="0" smtClean="0">
                <a:latin typeface="FreightSans Bold"/>
              </a:rPr>
              <a:t>den?</a:t>
            </a:r>
          </a:p>
          <a:p>
            <a:pPr lvl="1"/>
            <a:r>
              <a:rPr lang="sv-SE" dirty="0" smtClean="0">
                <a:latin typeface="FreightSans Bold"/>
              </a:rPr>
              <a:t>Om </a:t>
            </a:r>
            <a:r>
              <a:rPr lang="sv-SE" dirty="0">
                <a:latin typeface="FreightSans Bold"/>
              </a:rPr>
              <a:t>nej, varför inte?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483177" y="5282582"/>
            <a:ext cx="6286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Makten </a:t>
            </a:r>
            <a:r>
              <a:rPr lang="sv-SE" i="1" dirty="0">
                <a:latin typeface="FreightSans Bold"/>
              </a:rPr>
              <a:t>i ett samhälle är inte en begränsad mängd som fördelas, utan makt kan skapas och förstöras</a:t>
            </a:r>
            <a:r>
              <a:rPr lang="sv-SE" i="1" dirty="0" smtClean="0">
                <a:latin typeface="FreightSans Bold"/>
              </a:rPr>
              <a:t>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41076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LYCKA.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Tycker du att det finns någon koppling mellan lycka och demokrati?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Tycker du att det finns någon koppling mellan lycka och makt?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483177" y="5101095"/>
            <a:ext cx="6286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I </a:t>
            </a:r>
            <a:r>
              <a:rPr lang="sv-SE" i="1" dirty="0">
                <a:latin typeface="FreightSans Bold"/>
              </a:rPr>
              <a:t>en demokrati ges varje människa utrymme att forma sitt eget liv och sin omvärld, vilket bidrar till att människor får makt över sitt eget liv och välbefinnande. </a:t>
            </a:r>
          </a:p>
        </p:txBody>
      </p:sp>
    </p:spTree>
    <p:extLst>
      <p:ext uri="{BB962C8B-B14F-4D97-AF65-F5344CB8AC3E}">
        <p14:creationId xmlns:p14="http://schemas.microsoft.com/office/powerpoint/2010/main" val="12040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Standardtema.thmx</Template>
  <TotalTime>2787</TotalTime>
  <Words>982</Words>
  <Application>Microsoft Office PowerPoint</Application>
  <PresentationFormat>Bildspel på skärmen (4:3)</PresentationFormat>
  <Paragraphs>84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Standardtema</vt:lpstr>
      <vt:lpstr>Nykterhet och demokrati</vt:lpstr>
      <vt:lpstr>AKTIV.</vt:lpstr>
      <vt:lpstr>TILLTRO.</vt:lpstr>
      <vt:lpstr>DROGER.</vt:lpstr>
      <vt:lpstr>MAKT.</vt:lpstr>
      <vt:lpstr>LYCKA.</vt:lpstr>
    </vt:vector>
  </TitlesOfParts>
  <Company>unf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Kajsa Bengtson Bok</dc:creator>
  <cp:lastModifiedBy>Lucas Nilsson</cp:lastModifiedBy>
  <cp:revision>71</cp:revision>
  <dcterms:created xsi:type="dcterms:W3CDTF">2014-12-15T13:34:42Z</dcterms:created>
  <dcterms:modified xsi:type="dcterms:W3CDTF">2016-02-21T10:30:15Z</dcterms:modified>
</cp:coreProperties>
</file>