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65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36" autoAdjust="0"/>
  </p:normalViewPr>
  <p:slideViewPr>
    <p:cSldViewPr snapToGrid="0" snapToObjects="1">
      <p:cViewPr>
        <p:scale>
          <a:sx n="87" d="100"/>
          <a:sy n="87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D42B-5D2E-4CD3-BA94-B603BAD31CB2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3746C-62A5-46B8-85CD-2FBE895F828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205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solidaritetsplattform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solidaritetsplattformen.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solidaritetsplattformen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988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solidaritetsplattform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solidaritetsplattformen.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solidaritetsplattformen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solidaritetsplattform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solidaritetsplattformen.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solidaritetsplattformen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solidaritetsplattform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solidaritetsplattformen.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solidaritetsplattformen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Passet</a:t>
            </a:r>
            <a:r>
              <a:rPr lang="sv-SE" baseline="0" dirty="0" smtClean="0"/>
              <a:t> är uppbyggt kring </a:t>
            </a:r>
            <a:r>
              <a:rPr lang="sv-SE" i="0" baseline="0" dirty="0" smtClean="0"/>
              <a:t>UNF:s </a:t>
            </a:r>
            <a:r>
              <a:rPr lang="sv-SE" i="1" baseline="0" dirty="0" smtClean="0"/>
              <a:t>solidaritetsplattform</a:t>
            </a:r>
            <a:r>
              <a:rPr lang="sv-SE" i="0" baseline="0" dirty="0" smtClean="0"/>
              <a:t> som går att ladda ned på unf.se</a:t>
            </a:r>
            <a:r>
              <a:rPr lang="sv-SE" baseline="0" dirty="0" smtClean="0"/>
              <a:t>. Skriv gärna ut det och dela ut till deltagarna.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Passet baseras nästan helt på diskussioner. Om gruppen är stor kan det därför vara bra att dela in i smågrupper. Avrunda gärna diskussionerna i helgrupp och försök sammanfatta vad gruppen har sagt.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Varje bild har ett par diskussionsfrågor och avslutas med ett citat från solidaritetsplattformen. Avsluta gärna diskussionerna med att diskutera citatet. Håller gruppen med citatet eller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Välj ut de bilder som har de mest intressanta frågeställningarna. Du kan också komma på egna själv! Titta i solidaritetsplattformen för inspiration på vad ni skulle kunna diskutera!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746C-62A5-46B8-85CD-2FBE895F828E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122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FreightSans Book"/>
                <a:cs typeface="FreightSans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88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467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5065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539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52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04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41236"/>
            <a:ext cx="8229600" cy="976401"/>
          </a:xfrm>
        </p:spPr>
        <p:txBody>
          <a:bodyPr/>
          <a:lstStyle>
            <a:lvl1pPr>
              <a:defRPr>
                <a:latin typeface="FreightSans Bold"/>
                <a:cs typeface="FreightSans Bold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64130" y="1600200"/>
            <a:ext cx="7555201" cy="4566350"/>
          </a:xfrm>
        </p:spPr>
        <p:txBody>
          <a:bodyPr/>
          <a:lstStyle>
            <a:lvl1pPr marL="0" indent="0">
              <a:buFontTx/>
              <a:buNone/>
              <a:defRPr>
                <a:latin typeface="FreightSans Book"/>
                <a:cs typeface="FreightSans Book"/>
              </a:defRPr>
            </a:lvl1pPr>
            <a:lvl2pPr marL="457200" indent="0">
              <a:buFontTx/>
              <a:buNone/>
              <a:defRPr>
                <a:latin typeface="FreightSans Book"/>
                <a:cs typeface="FreightSans Book"/>
              </a:defRPr>
            </a:lvl2pPr>
            <a:lvl3pPr marL="914400" indent="0">
              <a:buFontTx/>
              <a:buNone/>
              <a:defRPr>
                <a:latin typeface="FreightSans Book"/>
                <a:cs typeface="FreightSans Book"/>
              </a:defRPr>
            </a:lvl3pPr>
            <a:lvl4pPr marL="1371600" indent="0">
              <a:buFontTx/>
              <a:buNone/>
              <a:defRPr>
                <a:latin typeface="FreightSans Book"/>
                <a:cs typeface="FreightSans Book"/>
              </a:defRPr>
            </a:lvl4pPr>
            <a:lvl5pPr marL="1828800" indent="0">
              <a:buFontTx/>
              <a:buNone/>
              <a:defRPr>
                <a:latin typeface="FreightSans Book"/>
                <a:cs typeface="FreightSans Book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16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61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310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519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864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768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31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427E3-777D-254F-A215-D2293D1309B4}" type="datetimeFigureOut">
              <a:rPr lang="sv-SE" smtClean="0"/>
              <a:t>2016-02-21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94C23-9D36-E045-97C9-6BE3F9E3308A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578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070" y="570379"/>
            <a:ext cx="8190183" cy="1256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8705" y="1838221"/>
            <a:ext cx="7447578" cy="4271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36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eightSans Bold"/>
          <a:ea typeface="+mj-ea"/>
          <a:cs typeface="FreightSans Bold"/>
        </a:defRPr>
      </a:lvl1pPr>
    </p:titleStyle>
    <p:bodyStyle>
      <a:lvl1pPr marL="0" indent="0" algn="l" defTabSz="457200" rtl="0" eaLnBrk="1" latinLnBrk="0" hangingPunct="1">
        <a:spcBef>
          <a:spcPts val="786"/>
        </a:spcBef>
        <a:buFontTx/>
        <a:buNone/>
        <a:defRPr sz="3200" kern="1200">
          <a:solidFill>
            <a:schemeClr val="tx1"/>
          </a:solidFill>
          <a:latin typeface="FreightSans Book"/>
          <a:ea typeface="+mn-ea"/>
          <a:cs typeface="FreightSans Book"/>
        </a:defRPr>
      </a:lvl1pPr>
      <a:lvl2pPr marL="457200" indent="0" algn="l" defTabSz="457200" rtl="0" eaLnBrk="1" latinLnBrk="0" hangingPunct="1">
        <a:spcBef>
          <a:spcPts val="900"/>
        </a:spcBef>
        <a:buFontTx/>
        <a:buNone/>
        <a:defRPr sz="2800" kern="1200">
          <a:solidFill>
            <a:schemeClr val="tx1"/>
          </a:solidFill>
          <a:latin typeface="FreightSans Book"/>
          <a:ea typeface="+mn-ea"/>
          <a:cs typeface="FreightSans Book"/>
        </a:defRPr>
      </a:lvl2pPr>
      <a:lvl3pPr marL="914400" indent="0" algn="l" defTabSz="457200" rtl="0" eaLnBrk="1" latinLnBrk="0" hangingPunct="1">
        <a:spcBef>
          <a:spcPts val="900"/>
        </a:spcBef>
        <a:buFontTx/>
        <a:buNone/>
        <a:defRPr sz="2400" kern="1200">
          <a:solidFill>
            <a:schemeClr val="tx1"/>
          </a:solidFill>
          <a:latin typeface="FreightSans Book"/>
          <a:ea typeface="+mn-ea"/>
          <a:cs typeface="FreightSans Book"/>
        </a:defRPr>
      </a:lvl3pPr>
      <a:lvl4pPr marL="13716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4pPr>
      <a:lvl5pPr marL="1828800" indent="0" algn="l" defTabSz="457200" rtl="0" eaLnBrk="1" latinLnBrk="0" hangingPunct="1">
        <a:spcBef>
          <a:spcPts val="900"/>
        </a:spcBef>
        <a:buFontTx/>
        <a:buNone/>
        <a:defRPr sz="2000" kern="1200">
          <a:solidFill>
            <a:schemeClr val="tx1"/>
          </a:solidFill>
          <a:latin typeface="FreightSans Book"/>
          <a:ea typeface="+mn-ea"/>
          <a:cs typeface="FreightSans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2391915"/>
            <a:ext cx="7772400" cy="1470025"/>
          </a:xfrm>
        </p:spPr>
        <p:txBody>
          <a:bodyPr/>
          <a:lstStyle/>
          <a:p>
            <a:r>
              <a:rPr lang="sv-SE" dirty="0" smtClean="0"/>
              <a:t>Nykterhet och solidaritet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87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ÖMSESIDIG.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är du ideellt engagerad?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betyder ordet </a:t>
            </a:r>
            <a:r>
              <a:rPr lang="sv-SE" i="1" dirty="0" smtClean="0">
                <a:latin typeface="FreightSans Bold"/>
              </a:rPr>
              <a:t>folkrörelse</a:t>
            </a:r>
            <a:r>
              <a:rPr lang="sv-SE" dirty="0" smtClean="0">
                <a:latin typeface="FreightSans Bold"/>
              </a:rPr>
              <a:t> för dig?</a:t>
            </a:r>
            <a:endParaRPr lang="sv-SE" dirty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Kan ett samhälle vara demokratiskt utan frivilligas insatser?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83177" y="5249927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Vi </a:t>
            </a:r>
            <a:r>
              <a:rPr lang="sv-SE" i="1" dirty="0">
                <a:latin typeface="FreightSans Bold"/>
              </a:rPr>
              <a:t>verkar utifrån insikten om alla människors ömsesidiga beroende av varandra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33677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GEMENSKAP.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händer i ett samhälle när vi inte litar på varandra?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litar människor inte på varandra?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Tycker du att människan är god?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7" y="5225141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>
                <a:latin typeface="FreightSans Bold"/>
              </a:rPr>
              <a:t>Solidaritet handlar om en känsla av gemenskap mellan människor oavsett härkomst eller grupptillhörighet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11206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GLOBALT.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Varför arbetar UNF för demokrati?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Hur påverkas demokratin av att folk dricker?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ett samhälle mer eller mindre demokratiskt på grund av att folk dricker?</a:t>
            </a:r>
            <a:endParaRPr lang="sv-SE" dirty="0">
              <a:latin typeface="FreightSans Bold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83175" y="5064136"/>
            <a:ext cx="628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Därför </a:t>
            </a:r>
            <a:r>
              <a:rPr lang="sv-SE" i="1" dirty="0">
                <a:latin typeface="FreightSans Bold"/>
              </a:rPr>
              <a:t>handlar solidaritet om att ta ett gemensamt ansvar för alla delar av det globala samhället, då andras välfärd är lika viktigt som vår egen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233230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091" t="12509" r="2267" b="17383"/>
          <a:stretch/>
        </p:blipFill>
        <p:spPr bwMode="auto">
          <a:xfrm>
            <a:off x="6564084" y="4554025"/>
            <a:ext cx="1807029" cy="134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emsbasics.com/files/2014/06/Quotation-Marks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1" t="14784" r="59864" b="16986"/>
          <a:stretch/>
        </p:blipFill>
        <p:spPr bwMode="auto">
          <a:xfrm>
            <a:off x="870857" y="5046668"/>
            <a:ext cx="1796143" cy="13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8972"/>
            <a:ext cx="8229600" cy="2503714"/>
          </a:xfrm>
        </p:spPr>
        <p:txBody>
          <a:bodyPr>
            <a:noAutofit/>
          </a:bodyPr>
          <a:lstStyle/>
          <a:p>
            <a:r>
              <a:rPr lang="sv-SE" sz="9600" dirty="0" smtClean="0"/>
              <a:t>MOTPOL.</a:t>
            </a:r>
            <a:endParaRPr lang="sv-SE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457200" y="2841171"/>
            <a:ext cx="83384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Vad tänker du på när du hör ordet makt?</a:t>
            </a:r>
          </a:p>
          <a:p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Är </a:t>
            </a:r>
            <a:r>
              <a:rPr lang="sv-SE" dirty="0">
                <a:latin typeface="FreightSans Bold"/>
              </a:rPr>
              <a:t>makt något </a:t>
            </a:r>
            <a:r>
              <a:rPr lang="sv-SE" dirty="0" smtClean="0">
                <a:latin typeface="FreightSans Bold"/>
              </a:rPr>
              <a:t>positivt?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>
              <a:latin typeface="FreightSans Bol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FreightSans Bold"/>
              </a:rPr>
              <a:t>Har </a:t>
            </a:r>
            <a:r>
              <a:rPr lang="sv-SE" dirty="0">
                <a:latin typeface="FreightSans Bold"/>
              </a:rPr>
              <a:t>du </a:t>
            </a:r>
            <a:r>
              <a:rPr lang="sv-SE" dirty="0" smtClean="0">
                <a:latin typeface="FreightSans Bold"/>
              </a:rPr>
              <a:t>makt?</a:t>
            </a:r>
          </a:p>
          <a:p>
            <a:pPr lvl="1"/>
            <a:r>
              <a:rPr lang="sv-SE" dirty="0" smtClean="0">
                <a:latin typeface="FreightSans Bold"/>
              </a:rPr>
              <a:t>Om </a:t>
            </a:r>
            <a:r>
              <a:rPr lang="sv-SE" dirty="0">
                <a:latin typeface="FreightSans Bold"/>
              </a:rPr>
              <a:t>ja, hur får du </a:t>
            </a:r>
            <a:r>
              <a:rPr lang="sv-SE" dirty="0" smtClean="0">
                <a:latin typeface="FreightSans Bold"/>
              </a:rPr>
              <a:t>den?</a:t>
            </a:r>
          </a:p>
          <a:p>
            <a:pPr lvl="1"/>
            <a:r>
              <a:rPr lang="sv-SE" dirty="0" smtClean="0">
                <a:latin typeface="FreightSans Bold"/>
              </a:rPr>
              <a:t>Om </a:t>
            </a:r>
            <a:r>
              <a:rPr lang="sv-SE" dirty="0">
                <a:latin typeface="FreightSans Bold"/>
              </a:rPr>
              <a:t>nej, varför inte?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483177" y="5282582"/>
            <a:ext cx="6286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latin typeface="FreightSans Bold"/>
              </a:rPr>
              <a:t>UNF </a:t>
            </a:r>
            <a:r>
              <a:rPr lang="sv-SE" i="1" dirty="0">
                <a:latin typeface="FreightSans Bold"/>
              </a:rPr>
              <a:t>är en motpol </a:t>
            </a:r>
            <a:r>
              <a:rPr lang="sv-SE" i="1" dirty="0" smtClean="0">
                <a:latin typeface="FreightSans Bold"/>
              </a:rPr>
              <a:t>[mot alkoholnormen och] tar </a:t>
            </a:r>
            <a:r>
              <a:rPr lang="sv-SE" i="1" dirty="0">
                <a:latin typeface="FreightSans Bold"/>
              </a:rPr>
              <a:t>avstånd från droger i alla dess former</a:t>
            </a:r>
            <a:r>
              <a:rPr lang="sv-SE" i="1" dirty="0" smtClean="0">
                <a:latin typeface="FreightSans Bold"/>
              </a:rPr>
              <a:t>.</a:t>
            </a:r>
            <a:endParaRPr lang="sv-SE" i="1" dirty="0">
              <a:latin typeface="Freight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1076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2800</TotalTime>
  <Words>791</Words>
  <Application>Microsoft Office PowerPoint</Application>
  <PresentationFormat>Bildspel på skärmen (4:3)</PresentationFormat>
  <Paragraphs>71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Standardtema</vt:lpstr>
      <vt:lpstr>Nykterhet och solidaritet</vt:lpstr>
      <vt:lpstr>ÖMSESIDIG.</vt:lpstr>
      <vt:lpstr>GEMENSKAP.</vt:lpstr>
      <vt:lpstr>GLOBALT.</vt:lpstr>
      <vt:lpstr>MOTPOL.</vt:lpstr>
    </vt:vector>
  </TitlesOfParts>
  <Company>unf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Kajsa Bengtson Bok</dc:creator>
  <cp:lastModifiedBy>Lucas Nilsson</cp:lastModifiedBy>
  <cp:revision>73</cp:revision>
  <dcterms:created xsi:type="dcterms:W3CDTF">2014-12-15T13:34:42Z</dcterms:created>
  <dcterms:modified xsi:type="dcterms:W3CDTF">2016-02-21T10:30:01Z</dcterms:modified>
</cp:coreProperties>
</file>