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9" r:id="rId2"/>
    <p:sldId id="265" r:id="rId3"/>
    <p:sldId id="263" r:id="rId4"/>
    <p:sldId id="264" r:id="rId5"/>
    <p:sldId id="261" r:id="rId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736" autoAdjust="0"/>
  </p:normalViewPr>
  <p:slideViewPr>
    <p:cSldViewPr snapToGrid="0" snapToObjects="1">
      <p:cViewPr>
        <p:scale>
          <a:sx n="87" d="100"/>
          <a:sy n="87" d="100"/>
        </p:scale>
        <p:origin x="-23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D42B-5D2E-4CD3-BA94-B603BAD31CB2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3746C-62A5-46B8-85CD-2FBE895F828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2058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solidaritetsplattform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solidaritetsplattformen.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solidaritetsplattformen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9885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solidaritetsplattform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solidaritetsplattformen.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solidaritetsplattformen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20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solidaritetsplattform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solidaritetsplattformen.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solidaritetsplattformen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20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solidaritetsplattform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solidaritetsplattformen.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solidaritetsplattformen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2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solidaritetsplattform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solidaritetsplattformen.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solidaritetsplattformen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2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FreightSans Bold"/>
                <a:cs typeface="FreightSans Bold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FreightSans Book"/>
                <a:cs typeface="FreightSans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88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Dra bilden till platshållaren eller klicka på ikonen för att lägga till den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467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5065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0539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952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048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41236"/>
            <a:ext cx="8229600" cy="976401"/>
          </a:xfrm>
        </p:spPr>
        <p:txBody>
          <a:bodyPr/>
          <a:lstStyle>
            <a:lvl1pPr>
              <a:defRPr>
                <a:latin typeface="FreightSans Bold"/>
                <a:cs typeface="FreightSans Bold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64130" y="1600200"/>
            <a:ext cx="7555201" cy="4566350"/>
          </a:xfrm>
        </p:spPr>
        <p:txBody>
          <a:bodyPr/>
          <a:lstStyle>
            <a:lvl1pPr marL="0" indent="0">
              <a:buFontTx/>
              <a:buNone/>
              <a:defRPr>
                <a:latin typeface="FreightSans Book"/>
                <a:cs typeface="FreightSans Book"/>
              </a:defRPr>
            </a:lvl1pPr>
            <a:lvl2pPr marL="457200" indent="0">
              <a:buFontTx/>
              <a:buNone/>
              <a:defRPr>
                <a:latin typeface="FreightSans Book"/>
                <a:cs typeface="FreightSans Book"/>
              </a:defRPr>
            </a:lvl2pPr>
            <a:lvl3pPr marL="914400" indent="0">
              <a:buFontTx/>
              <a:buNone/>
              <a:defRPr>
                <a:latin typeface="FreightSans Book"/>
                <a:cs typeface="FreightSans Book"/>
              </a:defRPr>
            </a:lvl3pPr>
            <a:lvl4pPr marL="1371600" indent="0">
              <a:buFontTx/>
              <a:buNone/>
              <a:defRPr>
                <a:latin typeface="FreightSans Book"/>
                <a:cs typeface="FreightSans Book"/>
              </a:defRPr>
            </a:lvl4pPr>
            <a:lvl5pPr marL="1828800" indent="0">
              <a:buFontTx/>
              <a:buNone/>
              <a:defRPr>
                <a:latin typeface="FreightSans Book"/>
                <a:cs typeface="FreightSans Book"/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161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161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310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519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864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768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31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578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95070" y="570379"/>
            <a:ext cx="8190183" cy="1256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8705" y="1838221"/>
            <a:ext cx="7447578" cy="4271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360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FreightSans Bold"/>
          <a:ea typeface="+mj-ea"/>
          <a:cs typeface="FreightSans Bold"/>
        </a:defRPr>
      </a:lvl1pPr>
    </p:titleStyle>
    <p:bodyStyle>
      <a:lvl1pPr marL="0" indent="0" algn="l" defTabSz="457200" rtl="0" eaLnBrk="1" latinLnBrk="0" hangingPunct="1">
        <a:spcBef>
          <a:spcPts val="786"/>
        </a:spcBef>
        <a:buFontTx/>
        <a:buNone/>
        <a:defRPr sz="3200" kern="1200">
          <a:solidFill>
            <a:schemeClr val="tx1"/>
          </a:solidFill>
          <a:latin typeface="FreightSans Book"/>
          <a:ea typeface="+mn-ea"/>
          <a:cs typeface="FreightSans Book"/>
        </a:defRPr>
      </a:lvl1pPr>
      <a:lvl2pPr marL="457200" indent="0" algn="l" defTabSz="457200" rtl="0" eaLnBrk="1" latinLnBrk="0" hangingPunct="1">
        <a:spcBef>
          <a:spcPts val="900"/>
        </a:spcBef>
        <a:buFontTx/>
        <a:buNone/>
        <a:defRPr sz="2800" kern="1200">
          <a:solidFill>
            <a:schemeClr val="tx1"/>
          </a:solidFill>
          <a:latin typeface="FreightSans Book"/>
          <a:ea typeface="+mn-ea"/>
          <a:cs typeface="FreightSans Book"/>
        </a:defRPr>
      </a:lvl2pPr>
      <a:lvl3pPr marL="914400" indent="0" algn="l" defTabSz="457200" rtl="0" eaLnBrk="1" latinLnBrk="0" hangingPunct="1">
        <a:spcBef>
          <a:spcPts val="900"/>
        </a:spcBef>
        <a:buFontTx/>
        <a:buNone/>
        <a:defRPr sz="2400" kern="1200">
          <a:solidFill>
            <a:schemeClr val="tx1"/>
          </a:solidFill>
          <a:latin typeface="FreightSans Book"/>
          <a:ea typeface="+mn-ea"/>
          <a:cs typeface="FreightSans Book"/>
        </a:defRPr>
      </a:lvl3pPr>
      <a:lvl4pPr marL="1371600" indent="0" algn="l" defTabSz="457200" rtl="0" eaLnBrk="1" latinLnBrk="0" hangingPunct="1">
        <a:spcBef>
          <a:spcPts val="900"/>
        </a:spcBef>
        <a:buFontTx/>
        <a:buNone/>
        <a:defRPr sz="2000" kern="1200">
          <a:solidFill>
            <a:schemeClr val="tx1"/>
          </a:solidFill>
          <a:latin typeface="FreightSans Book"/>
          <a:ea typeface="+mn-ea"/>
          <a:cs typeface="FreightSans Book"/>
        </a:defRPr>
      </a:lvl4pPr>
      <a:lvl5pPr marL="1828800" indent="0" algn="l" defTabSz="457200" rtl="0" eaLnBrk="1" latinLnBrk="0" hangingPunct="1">
        <a:spcBef>
          <a:spcPts val="900"/>
        </a:spcBef>
        <a:buFontTx/>
        <a:buNone/>
        <a:defRPr sz="2000" kern="1200">
          <a:solidFill>
            <a:schemeClr val="tx1"/>
          </a:solidFill>
          <a:latin typeface="FreightSans Book"/>
          <a:ea typeface="+mn-ea"/>
          <a:cs typeface="FreightSans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685800" y="2391915"/>
            <a:ext cx="7772400" cy="1470025"/>
          </a:xfrm>
        </p:spPr>
        <p:txBody>
          <a:bodyPr/>
          <a:lstStyle/>
          <a:p>
            <a:r>
              <a:rPr lang="sv-SE" dirty="0" smtClean="0"/>
              <a:t>Nykterhet och solidaritet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879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1" t="12509" r="2267" b="17383"/>
          <a:stretch/>
        </p:blipFill>
        <p:spPr bwMode="auto">
          <a:xfrm>
            <a:off x="6564084" y="4554025"/>
            <a:ext cx="1807029" cy="134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1" t="14784" r="59864" b="16986"/>
          <a:stretch/>
        </p:blipFill>
        <p:spPr bwMode="auto">
          <a:xfrm>
            <a:off x="870857" y="5046668"/>
            <a:ext cx="1796143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2503714"/>
          </a:xfrm>
        </p:spPr>
        <p:txBody>
          <a:bodyPr>
            <a:noAutofit/>
          </a:bodyPr>
          <a:lstStyle/>
          <a:p>
            <a:r>
              <a:rPr lang="sv-SE" sz="9600" dirty="0" smtClean="0"/>
              <a:t>ÖMSESIDIG.</a:t>
            </a:r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200" y="2841171"/>
            <a:ext cx="83384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Varför är du ideellt engagerad?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Vad betyder ordet </a:t>
            </a:r>
            <a:r>
              <a:rPr lang="sv-SE" i="1" dirty="0" smtClean="0">
                <a:latin typeface="FreightSans Bold"/>
              </a:rPr>
              <a:t>folkrörelse</a:t>
            </a:r>
            <a:r>
              <a:rPr lang="sv-SE" dirty="0" smtClean="0">
                <a:latin typeface="FreightSans Bold"/>
              </a:rPr>
              <a:t> för dig?</a:t>
            </a: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Kan ett samhälle vara demokratiskt utan frivilligas insatser?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1483177" y="5249927"/>
            <a:ext cx="6286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smtClean="0">
                <a:latin typeface="FreightSans Bold"/>
              </a:rPr>
              <a:t>Vi </a:t>
            </a:r>
            <a:r>
              <a:rPr lang="sv-SE" i="1" dirty="0">
                <a:latin typeface="FreightSans Bold"/>
              </a:rPr>
              <a:t>verkar utifrån insikten om alla människors ömsesidiga beroende av varandra</a:t>
            </a:r>
            <a:r>
              <a:rPr lang="sv-SE" i="1" dirty="0" smtClean="0">
                <a:latin typeface="FreightSans Bold"/>
              </a:rPr>
              <a:t>.</a:t>
            </a:r>
            <a:endParaRPr lang="sv-SE" i="1" dirty="0">
              <a:latin typeface="Freight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336770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1" t="12509" r="2267" b="17383"/>
          <a:stretch/>
        </p:blipFill>
        <p:spPr bwMode="auto">
          <a:xfrm>
            <a:off x="6564084" y="4554025"/>
            <a:ext cx="1807029" cy="134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1" t="14784" r="59864" b="16986"/>
          <a:stretch/>
        </p:blipFill>
        <p:spPr bwMode="auto">
          <a:xfrm>
            <a:off x="870857" y="5046668"/>
            <a:ext cx="1796143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2503714"/>
          </a:xfrm>
        </p:spPr>
        <p:txBody>
          <a:bodyPr>
            <a:noAutofit/>
          </a:bodyPr>
          <a:lstStyle/>
          <a:p>
            <a:r>
              <a:rPr lang="sv-SE" sz="9600" dirty="0" smtClean="0"/>
              <a:t>GEMENSKAP.</a:t>
            </a:r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200" y="2841171"/>
            <a:ext cx="83384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Vad händer i ett samhälle när vi inte litar på varandra?</a:t>
            </a:r>
          </a:p>
          <a:p>
            <a:endParaRPr lang="sv-SE" dirty="0" smtClean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Varför litar människor inte på varandra?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Tycker du att människan är god?</a:t>
            </a:r>
            <a:endParaRPr lang="sv-SE" dirty="0">
              <a:latin typeface="FreightSans Bold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483177" y="5225141"/>
            <a:ext cx="6286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>
                <a:latin typeface="FreightSans Bold"/>
              </a:rPr>
              <a:t>Solidaritet handlar om en känsla av gemenskap mellan människor oavsett härkomst eller grupptillhörighet</a:t>
            </a:r>
            <a:r>
              <a:rPr lang="sv-SE" i="1" dirty="0" smtClean="0">
                <a:latin typeface="FreightSans Bold"/>
              </a:rPr>
              <a:t>.</a:t>
            </a:r>
            <a:endParaRPr lang="sv-SE" i="1" dirty="0">
              <a:latin typeface="Freight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211206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1" t="12509" r="2267" b="17383"/>
          <a:stretch/>
        </p:blipFill>
        <p:spPr bwMode="auto">
          <a:xfrm>
            <a:off x="6564084" y="4554025"/>
            <a:ext cx="1807029" cy="134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1" t="14784" r="59864" b="16986"/>
          <a:stretch/>
        </p:blipFill>
        <p:spPr bwMode="auto">
          <a:xfrm>
            <a:off x="870857" y="5046668"/>
            <a:ext cx="1796143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2503714"/>
          </a:xfrm>
        </p:spPr>
        <p:txBody>
          <a:bodyPr>
            <a:noAutofit/>
          </a:bodyPr>
          <a:lstStyle/>
          <a:p>
            <a:r>
              <a:rPr lang="sv-SE" sz="9600" dirty="0" smtClean="0"/>
              <a:t>GLOBALT.</a:t>
            </a:r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200" y="2841171"/>
            <a:ext cx="83384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Varför arbetar UNF för demokrati?</a:t>
            </a:r>
          </a:p>
          <a:p>
            <a:endParaRPr lang="sv-SE" dirty="0" smtClean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Hur påverkas demokratin av att folk dricker?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Är ett samhälle mer eller mindre demokratiskt på grund av att folk dricker?</a:t>
            </a:r>
            <a:endParaRPr lang="sv-SE" dirty="0">
              <a:latin typeface="FreightSans Bold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483175" y="5064136"/>
            <a:ext cx="6286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smtClean="0">
                <a:latin typeface="FreightSans Bold"/>
              </a:rPr>
              <a:t>Därför </a:t>
            </a:r>
            <a:r>
              <a:rPr lang="sv-SE" i="1" dirty="0">
                <a:latin typeface="FreightSans Bold"/>
              </a:rPr>
              <a:t>handlar solidaritet om att ta ett gemensamt ansvar för alla delar av det globala samhället, då andras välfärd är lika viktigt som vår egen</a:t>
            </a:r>
            <a:r>
              <a:rPr lang="sv-SE" i="1" dirty="0" smtClean="0">
                <a:latin typeface="FreightSans Bold"/>
              </a:rPr>
              <a:t>.</a:t>
            </a:r>
            <a:endParaRPr lang="sv-SE" i="1" dirty="0">
              <a:latin typeface="Freight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233230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1" t="12509" r="2267" b="17383"/>
          <a:stretch/>
        </p:blipFill>
        <p:spPr bwMode="auto">
          <a:xfrm>
            <a:off x="6564084" y="4554025"/>
            <a:ext cx="1807029" cy="134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1" t="14784" r="59864" b="16986"/>
          <a:stretch/>
        </p:blipFill>
        <p:spPr bwMode="auto">
          <a:xfrm>
            <a:off x="870857" y="5046668"/>
            <a:ext cx="1796143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2503714"/>
          </a:xfrm>
        </p:spPr>
        <p:txBody>
          <a:bodyPr>
            <a:noAutofit/>
          </a:bodyPr>
          <a:lstStyle/>
          <a:p>
            <a:r>
              <a:rPr lang="sv-SE" sz="9600" dirty="0" smtClean="0"/>
              <a:t>MOTPOL.</a:t>
            </a:r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200" y="2841171"/>
            <a:ext cx="83384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Vad tänker du på när du hör ordet makt?</a:t>
            </a:r>
          </a:p>
          <a:p>
            <a:endParaRPr lang="sv-SE" dirty="0" smtClean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Är </a:t>
            </a:r>
            <a:r>
              <a:rPr lang="sv-SE" dirty="0">
                <a:latin typeface="FreightSans Bold"/>
              </a:rPr>
              <a:t>makt något </a:t>
            </a:r>
            <a:r>
              <a:rPr lang="sv-SE" dirty="0" smtClean="0">
                <a:latin typeface="FreightSans Bold"/>
              </a:rPr>
              <a:t>positivt?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Har </a:t>
            </a:r>
            <a:r>
              <a:rPr lang="sv-SE" dirty="0">
                <a:latin typeface="FreightSans Bold"/>
              </a:rPr>
              <a:t>du </a:t>
            </a:r>
            <a:r>
              <a:rPr lang="sv-SE" dirty="0" smtClean="0">
                <a:latin typeface="FreightSans Bold"/>
              </a:rPr>
              <a:t>makt?</a:t>
            </a:r>
          </a:p>
          <a:p>
            <a:pPr lvl="1"/>
            <a:r>
              <a:rPr lang="sv-SE" dirty="0" smtClean="0">
                <a:latin typeface="FreightSans Bold"/>
              </a:rPr>
              <a:t>Om </a:t>
            </a:r>
            <a:r>
              <a:rPr lang="sv-SE" dirty="0">
                <a:latin typeface="FreightSans Bold"/>
              </a:rPr>
              <a:t>ja, hur får du </a:t>
            </a:r>
            <a:r>
              <a:rPr lang="sv-SE" dirty="0" smtClean="0">
                <a:latin typeface="FreightSans Bold"/>
              </a:rPr>
              <a:t>den?</a:t>
            </a:r>
          </a:p>
          <a:p>
            <a:pPr lvl="1"/>
            <a:r>
              <a:rPr lang="sv-SE" dirty="0" smtClean="0">
                <a:latin typeface="FreightSans Bold"/>
              </a:rPr>
              <a:t>Om </a:t>
            </a:r>
            <a:r>
              <a:rPr lang="sv-SE" dirty="0">
                <a:latin typeface="FreightSans Bold"/>
              </a:rPr>
              <a:t>nej, varför inte?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1483177" y="5282582"/>
            <a:ext cx="6286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smtClean="0">
                <a:latin typeface="FreightSans Bold"/>
              </a:rPr>
              <a:t>UNF </a:t>
            </a:r>
            <a:r>
              <a:rPr lang="sv-SE" i="1" dirty="0">
                <a:latin typeface="FreightSans Bold"/>
              </a:rPr>
              <a:t>är en motpol </a:t>
            </a:r>
            <a:r>
              <a:rPr lang="sv-SE" i="1" dirty="0" smtClean="0">
                <a:latin typeface="FreightSans Bold"/>
              </a:rPr>
              <a:t>[mot alkoholnormen och] tar </a:t>
            </a:r>
            <a:r>
              <a:rPr lang="sv-SE" i="1" dirty="0">
                <a:latin typeface="FreightSans Bold"/>
              </a:rPr>
              <a:t>avstånd från droger i alla dess former</a:t>
            </a:r>
            <a:r>
              <a:rPr lang="sv-SE" i="1" dirty="0" smtClean="0">
                <a:latin typeface="FreightSans Bold"/>
              </a:rPr>
              <a:t>.</a:t>
            </a:r>
            <a:endParaRPr lang="sv-SE" i="1" dirty="0">
              <a:latin typeface="Freight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41076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Standard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Standardtema.thmx</Template>
  <TotalTime>2800</TotalTime>
  <Words>791</Words>
  <Application>Microsoft Office PowerPoint</Application>
  <PresentationFormat>Bildspel på skärmen (4:3)</PresentationFormat>
  <Paragraphs>71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Standardtema</vt:lpstr>
      <vt:lpstr>Nykterhet och solidaritet</vt:lpstr>
      <vt:lpstr>ÖMSESIDIG.</vt:lpstr>
      <vt:lpstr>GEMENSKAP.</vt:lpstr>
      <vt:lpstr>GLOBALT.</vt:lpstr>
      <vt:lpstr>MOTPOL.</vt:lpstr>
    </vt:vector>
  </TitlesOfParts>
  <Company>unf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Kajsa Bengtson Bok</dc:creator>
  <cp:lastModifiedBy>Lucas Nilsson</cp:lastModifiedBy>
  <cp:revision>73</cp:revision>
  <dcterms:created xsi:type="dcterms:W3CDTF">2014-12-15T13:34:42Z</dcterms:created>
  <dcterms:modified xsi:type="dcterms:W3CDTF">2016-02-21T10:30:01Z</dcterms:modified>
</cp:coreProperties>
</file>