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65" r:id="rId3"/>
    <p:sldId id="263" r:id="rId4"/>
    <p:sldId id="264" r:id="rId5"/>
    <p:sldId id="261" r:id="rId6"/>
    <p:sldId id="266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36" autoAdjust="0"/>
  </p:normalViewPr>
  <p:slideViewPr>
    <p:cSldViewPr snapToGrid="0" snapToObjects="1">
      <p:cViewPr>
        <p:scale>
          <a:sx n="87" d="100"/>
          <a:sy n="87" d="100"/>
        </p:scale>
        <p:origin x="-23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D42B-5D2E-4CD3-BA94-B603BAD31CB2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3746C-62A5-46B8-85CD-2FBE895F828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205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</a:t>
            </a:r>
            <a:r>
              <a:rPr lang="sv-SE" i="0" baseline="0" dirty="0" smtClean="0"/>
              <a:t>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</a:t>
            </a:r>
            <a:r>
              <a:rPr lang="sv-SE" baseline="0" dirty="0" smtClean="0"/>
              <a:t>nykterhetsplattformen</a:t>
            </a:r>
            <a:r>
              <a:rPr lang="sv-SE" baseline="0" dirty="0" smtClean="0"/>
              <a:t>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</a:t>
            </a:r>
            <a:r>
              <a:rPr lang="sv-SE" baseline="0" dirty="0" smtClean="0"/>
              <a:t>nykterhetsplattformen </a:t>
            </a:r>
            <a:r>
              <a:rPr lang="sv-SE" baseline="0" dirty="0" smtClean="0"/>
              <a:t>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988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nykterhetsplattformen.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nykterhetsplattformen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nykterhetsplattformen.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nykterhetsplattformen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nykterhetsplattformen.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nykterhetsplattformen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nykterhetsplattformen.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nykterhetsplattformen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Passet</a:t>
            </a:r>
            <a:r>
              <a:rPr lang="sv-SE" baseline="0" dirty="0" smtClean="0"/>
              <a:t> är uppbyggt kring </a:t>
            </a:r>
            <a:r>
              <a:rPr lang="sv-SE" i="0" baseline="0" dirty="0" smtClean="0"/>
              <a:t>UNF:s </a:t>
            </a:r>
            <a:r>
              <a:rPr lang="sv-SE" i="1" baseline="0" dirty="0" smtClean="0"/>
              <a:t>nykterhetsplattform</a:t>
            </a:r>
            <a:r>
              <a:rPr lang="sv-SE" i="0" baseline="0" dirty="0" smtClean="0"/>
              <a:t> som går att ladda ned på unf.se</a:t>
            </a:r>
            <a:r>
              <a:rPr lang="sv-SE" baseline="0" dirty="0" smtClean="0"/>
              <a:t>. Skriv gärna ut det och dela ut till deltagarna.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Passet baseras nästan helt på diskussioner. Om gruppen är stor kan det därför vara bra att dela in i smågrupper. Avrunda gärna diskussionerna i helgrupp och försök sammanfatta vad gruppen har sagt.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Varje bild har ett par diskussionsfrågor och avslutas med ett citat från nykterhetsplattformen. Avsluta gärna diskussionerna med att diskutera citatet. Håller gruppen med citatet eller inte?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Välj ut de bilder som har de mest intressanta frågeställningarna. Du kan också komma på egna själv! Titta i nykterhetsplattformen för inspiration på vad ni skulle kunna diskutera!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746C-62A5-46B8-85CD-2FBE895F828E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22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FreightSans Bold"/>
                <a:cs typeface="FreightSans Bold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FreightSans Book"/>
                <a:cs typeface="FreightSans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88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467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506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53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952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048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41236"/>
            <a:ext cx="8229600" cy="976401"/>
          </a:xfrm>
        </p:spPr>
        <p:txBody>
          <a:bodyPr/>
          <a:lstStyle>
            <a:lvl1pPr>
              <a:defRPr>
                <a:latin typeface="FreightSans Bold"/>
                <a:cs typeface="FreightSans Bold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4130" y="1600200"/>
            <a:ext cx="7555201" cy="4566350"/>
          </a:xfrm>
        </p:spPr>
        <p:txBody>
          <a:bodyPr/>
          <a:lstStyle>
            <a:lvl1pPr marL="0" indent="0">
              <a:buFontTx/>
              <a:buNone/>
              <a:defRPr>
                <a:latin typeface="FreightSans Book"/>
                <a:cs typeface="FreightSans Book"/>
              </a:defRPr>
            </a:lvl1pPr>
            <a:lvl2pPr marL="457200" indent="0">
              <a:buFontTx/>
              <a:buNone/>
              <a:defRPr>
                <a:latin typeface="FreightSans Book"/>
                <a:cs typeface="FreightSans Book"/>
              </a:defRPr>
            </a:lvl2pPr>
            <a:lvl3pPr marL="914400" indent="0">
              <a:buFontTx/>
              <a:buNone/>
              <a:defRPr>
                <a:latin typeface="FreightSans Book"/>
                <a:cs typeface="FreightSans Book"/>
              </a:defRPr>
            </a:lvl3pPr>
            <a:lvl4pPr marL="1371600" indent="0">
              <a:buFontTx/>
              <a:buNone/>
              <a:defRPr>
                <a:latin typeface="FreightSans Book"/>
                <a:cs typeface="FreightSans Book"/>
              </a:defRPr>
            </a:lvl4pPr>
            <a:lvl5pPr marL="1828800" indent="0">
              <a:buFontTx/>
              <a:buNone/>
              <a:defRPr>
                <a:latin typeface="FreightSans Book"/>
                <a:cs typeface="FreightSans Book"/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16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61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310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519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864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768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31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1427E3-777D-254F-A215-D2293D1309B4}" type="datetimeFigureOut">
              <a:rPr lang="sv-SE" smtClean="0"/>
              <a:t>2016-02-21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94C23-9D36-E045-97C9-6BE3F9E3308A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578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95070" y="570379"/>
            <a:ext cx="8190183" cy="1256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8705" y="1838221"/>
            <a:ext cx="7447578" cy="4271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360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FreightSans Bold"/>
          <a:ea typeface="+mj-ea"/>
          <a:cs typeface="FreightSans Bold"/>
        </a:defRPr>
      </a:lvl1pPr>
    </p:titleStyle>
    <p:bodyStyle>
      <a:lvl1pPr marL="0" indent="0" algn="l" defTabSz="457200" rtl="0" eaLnBrk="1" latinLnBrk="0" hangingPunct="1">
        <a:spcBef>
          <a:spcPts val="786"/>
        </a:spcBef>
        <a:buFontTx/>
        <a:buNone/>
        <a:defRPr sz="3200" kern="1200">
          <a:solidFill>
            <a:schemeClr val="tx1"/>
          </a:solidFill>
          <a:latin typeface="FreightSans Book"/>
          <a:ea typeface="+mn-ea"/>
          <a:cs typeface="FreightSans Book"/>
        </a:defRPr>
      </a:lvl1pPr>
      <a:lvl2pPr marL="457200" indent="0" algn="l" defTabSz="457200" rtl="0" eaLnBrk="1" latinLnBrk="0" hangingPunct="1">
        <a:spcBef>
          <a:spcPts val="900"/>
        </a:spcBef>
        <a:buFontTx/>
        <a:buNone/>
        <a:defRPr sz="2800" kern="1200">
          <a:solidFill>
            <a:schemeClr val="tx1"/>
          </a:solidFill>
          <a:latin typeface="FreightSans Book"/>
          <a:ea typeface="+mn-ea"/>
          <a:cs typeface="FreightSans Book"/>
        </a:defRPr>
      </a:lvl2pPr>
      <a:lvl3pPr marL="914400" indent="0" algn="l" defTabSz="457200" rtl="0" eaLnBrk="1" latinLnBrk="0" hangingPunct="1">
        <a:spcBef>
          <a:spcPts val="900"/>
        </a:spcBef>
        <a:buFontTx/>
        <a:buNone/>
        <a:defRPr sz="2400" kern="1200">
          <a:solidFill>
            <a:schemeClr val="tx1"/>
          </a:solidFill>
          <a:latin typeface="FreightSans Book"/>
          <a:ea typeface="+mn-ea"/>
          <a:cs typeface="FreightSans Book"/>
        </a:defRPr>
      </a:lvl3pPr>
      <a:lvl4pPr marL="1371600" indent="0" algn="l" defTabSz="457200" rtl="0" eaLnBrk="1" latinLnBrk="0" hangingPunct="1">
        <a:spcBef>
          <a:spcPts val="900"/>
        </a:spcBef>
        <a:buFontTx/>
        <a:buNone/>
        <a:defRPr sz="2000" kern="1200">
          <a:solidFill>
            <a:schemeClr val="tx1"/>
          </a:solidFill>
          <a:latin typeface="FreightSans Book"/>
          <a:ea typeface="+mn-ea"/>
          <a:cs typeface="FreightSans Book"/>
        </a:defRPr>
      </a:lvl4pPr>
      <a:lvl5pPr marL="1828800" indent="0" algn="l" defTabSz="457200" rtl="0" eaLnBrk="1" latinLnBrk="0" hangingPunct="1">
        <a:spcBef>
          <a:spcPts val="900"/>
        </a:spcBef>
        <a:buFontTx/>
        <a:buNone/>
        <a:defRPr sz="2000" kern="1200">
          <a:solidFill>
            <a:schemeClr val="tx1"/>
          </a:solidFill>
          <a:latin typeface="FreightSans Book"/>
          <a:ea typeface="+mn-ea"/>
          <a:cs typeface="FreightSans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2391915"/>
            <a:ext cx="7772400" cy="1470025"/>
          </a:xfrm>
        </p:spPr>
        <p:txBody>
          <a:bodyPr/>
          <a:lstStyle/>
          <a:p>
            <a:r>
              <a:rPr lang="sv-SE" dirty="0" smtClean="0"/>
              <a:t>Nykterhet som ideologi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879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FRIHET.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461345"/>
            <a:ext cx="83384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betyder frihet för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En drog är något som är sinnesförändrande (berusande), beroende-framkallande och giftigt. Vilken av dessa faktorer motiverar dig mest i din nykterhet? Vilken upplever du att UNF lägger mest vikt vid?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Tycker du att nykterhet är en frihet?</a:t>
            </a:r>
          </a:p>
          <a:p>
            <a:pPr lvl="1"/>
            <a:r>
              <a:rPr lang="sv-SE" dirty="0" smtClean="0">
                <a:latin typeface="FreightSans Bold"/>
              </a:rPr>
              <a:t>Om ja, tror du att människor som dricker skulle hålla med dig?</a:t>
            </a:r>
          </a:p>
          <a:p>
            <a:pPr lvl="1"/>
            <a:r>
              <a:rPr lang="sv-SE" dirty="0" smtClean="0">
                <a:latin typeface="FreightSans Bold"/>
              </a:rPr>
              <a:t>Om nej, varför inte?</a:t>
            </a:r>
            <a:endParaRPr lang="sv-SE" dirty="0" smtClean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7" y="5249927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[En nykter livsstil] </a:t>
            </a:r>
            <a:r>
              <a:rPr lang="sv-SE" i="1" dirty="0">
                <a:latin typeface="FreightSans Bold"/>
              </a:rPr>
              <a:t>innebär ett liv fritt från kombinationen av berusning, beroende och </a:t>
            </a:r>
            <a:r>
              <a:rPr lang="sv-SE" i="1" dirty="0" smtClean="0">
                <a:latin typeface="FreightSans Bold"/>
              </a:rPr>
              <a:t>gift.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36770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DROGER.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Hade ditt nyktra ställningstagande ändrats om det hade varit en annan drog än alkohol som varit den allmänt accepterade i samhället?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Om människor blir mer kritiskt inställda till alkohol, tror du att det leder till att de också blir kritiskt inställda till andra droger också?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Hade ditt engagemang påverkats om drognormen i samhället varit svagare?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7" y="5046668"/>
            <a:ext cx="6286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I </a:t>
            </a:r>
            <a:r>
              <a:rPr lang="sv-SE" i="1" dirty="0">
                <a:latin typeface="FreightSans Bold"/>
              </a:rPr>
              <a:t>vårt samhälle är alkohol den mest använda drogen, men UNF ser att alkohol är en drog bland alla andra och att drogkulturen som helhet ska utmanas och bekämpas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11206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HÄLSA.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Är en god hälsa en viktig del av ditt nyktra ställningstagande?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Borde UNF engagera sig i fler folkhälsofrågor än droger? Tobak, socker, motion, med mera? Varför eller varför inte?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Är det generellt moraliskt rätt att begränsa människors fria val för att främja deras fysiska och psykiska välmående?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5" y="5330479"/>
            <a:ext cx="6286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En </a:t>
            </a:r>
            <a:r>
              <a:rPr lang="sv-SE" i="1" dirty="0">
                <a:latin typeface="FreightSans Bold"/>
              </a:rPr>
              <a:t>god hälsa är en grundförutsättning för ett fritt och rikt liv</a:t>
            </a:r>
            <a:r>
              <a:rPr lang="sv-SE" i="1" dirty="0" smtClean="0">
                <a:latin typeface="FreightSans Bold"/>
              </a:rPr>
              <a:t>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33230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BEROENDE.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är ett beroende?</a:t>
            </a:r>
          </a:p>
          <a:p>
            <a:endParaRPr lang="sv-SE" dirty="0" smtClean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Vad är det som skiljer ett substansberoende från andra beroenden? Borde UNF också arbeta med spelberoende, sexberoende eller andra typer av destruktiva beteendeberoenden?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Varför anses ett alkoholberoende vara </a:t>
            </a:r>
            <a:r>
              <a:rPr lang="sv-SE" dirty="0" smtClean="0">
                <a:latin typeface="FreightSans Bold"/>
              </a:rPr>
              <a:t>en väldigt stor begränsning i en </a:t>
            </a:r>
            <a:r>
              <a:rPr lang="sv-SE" dirty="0" smtClean="0">
                <a:latin typeface="FreightSans Bold"/>
              </a:rPr>
              <a:t>människas liv? Måste det vara begränsande?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7" y="5282582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Ett </a:t>
            </a:r>
            <a:r>
              <a:rPr lang="sv-SE" i="1" dirty="0">
                <a:latin typeface="FreightSans Bold"/>
              </a:rPr>
              <a:t>beroende påverkar personers möjlighet att styra över sina egna liv.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1076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1" t="12509" r="2267" b="17383"/>
          <a:stretch/>
        </p:blipFill>
        <p:spPr bwMode="auto">
          <a:xfrm>
            <a:off x="6564084" y="4554025"/>
            <a:ext cx="1807029" cy="134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emsbasics.com/files/2014/06/Quotation-Mark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00000"/>
                    </a14:imgEffect>
                    <a14:imgEffect>
                      <a14:brightnessContrast bright="7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1" t="14784" r="59864" b="16986"/>
          <a:stretch/>
        </p:blipFill>
        <p:spPr bwMode="auto">
          <a:xfrm>
            <a:off x="870857" y="5046668"/>
            <a:ext cx="1796143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78972"/>
            <a:ext cx="8229600" cy="2503714"/>
          </a:xfrm>
        </p:spPr>
        <p:txBody>
          <a:bodyPr>
            <a:noAutofit/>
          </a:bodyPr>
          <a:lstStyle/>
          <a:p>
            <a:r>
              <a:rPr lang="sv-SE" sz="9600" dirty="0" smtClean="0"/>
              <a:t>BERUSNING.</a:t>
            </a:r>
            <a:endParaRPr lang="sv-SE" sz="2400" dirty="0"/>
          </a:p>
        </p:txBody>
      </p:sp>
      <p:sp>
        <p:nvSpPr>
          <p:cNvPr id="5" name="textruta 4"/>
          <p:cNvSpPr txBox="1"/>
          <p:nvPr/>
        </p:nvSpPr>
        <p:spPr>
          <a:xfrm>
            <a:off x="457200" y="2841171"/>
            <a:ext cx="8338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Om alkohol varken hade varit giftigt eller beroendeframkallande, hade du fortfarande valt att avstå från det?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Hur tror du att människor som dricker alkohol resonerar kring den person de blir när de är berusade?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latin typeface="FreightSans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>
                <a:latin typeface="FreightSans Bold"/>
              </a:rPr>
              <a:t>Varför tror du att människor som dricker alkohol tänker att drogen är viktig för att säkerställa en rolig tillställning?</a:t>
            </a:r>
            <a:endParaRPr lang="sv-SE" dirty="0">
              <a:latin typeface="FreightSans Bold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1483177" y="5199066"/>
            <a:ext cx="6286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 smtClean="0">
                <a:latin typeface="FreightSans Bold"/>
              </a:rPr>
              <a:t>Att </a:t>
            </a:r>
            <a:r>
              <a:rPr lang="sv-SE" i="1" dirty="0">
                <a:latin typeface="FreightSans Bold"/>
              </a:rPr>
              <a:t>inte låta sig påverkas av droger gör att en är mer lyhörd för vem en är och sin egen personlighet. Det kan ge en inre tillfredsställelse och trygghet i sig </a:t>
            </a:r>
            <a:r>
              <a:rPr lang="sv-SE" i="1" dirty="0" smtClean="0">
                <a:latin typeface="FreightSans Bold"/>
              </a:rPr>
              <a:t>själv.</a:t>
            </a:r>
            <a:endParaRPr lang="sv-SE" i="1" dirty="0">
              <a:latin typeface="Freight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152278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Standard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Standardtema.thmx</Template>
  <TotalTime>2923</TotalTime>
  <Words>1131</Words>
  <Application>Microsoft Office PowerPoint</Application>
  <PresentationFormat>Bildspel på skärmen (4:3)</PresentationFormat>
  <Paragraphs>86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Standardtema</vt:lpstr>
      <vt:lpstr>Nykterhet som ideologi</vt:lpstr>
      <vt:lpstr>FRIHET.</vt:lpstr>
      <vt:lpstr>DROGER.</vt:lpstr>
      <vt:lpstr>HÄLSA.</vt:lpstr>
      <vt:lpstr>BEROENDE.</vt:lpstr>
      <vt:lpstr>BERUSNING.</vt:lpstr>
    </vt:vector>
  </TitlesOfParts>
  <Company>unf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Kajsa Bengtson Bok</dc:creator>
  <cp:lastModifiedBy>Lucas Nilsson</cp:lastModifiedBy>
  <cp:revision>80</cp:revision>
  <dcterms:created xsi:type="dcterms:W3CDTF">2014-12-15T13:34:42Z</dcterms:created>
  <dcterms:modified xsi:type="dcterms:W3CDTF">2016-02-21T10:30:22Z</dcterms:modified>
</cp:coreProperties>
</file>