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9" r:id="rId2"/>
    <p:sldId id="261" r:id="rId3"/>
    <p:sldId id="260"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6ECCA4D2-02B5-324C-9296-49157FD67194}">
          <p14:sldIdLst/>
        </p14:section>
        <p14:section name="Förstasidan" id="{DCFB7A5F-935E-F94A-AE44-883DFB1939E2}">
          <p14:sldIdLst>
            <p14:sldId id="259"/>
          </p14:sldIdLst>
        </p14:section>
        <p14:section name="Undersidor" id="{51134279-45D0-4143-A6CB-090653247525}">
          <p14:sldIdLst>
            <p14:sldId id="261"/>
            <p14:sldId id="260"/>
            <p14:sldId id="262"/>
            <p14:sldId id="263"/>
            <p14:sldId id="264"/>
            <p14:sldId id="265"/>
            <p14:sldId id="266"/>
            <p14:sldId id="267"/>
            <p14:sldId id="268"/>
            <p14:sldId id="269"/>
            <p14:sldId id="270"/>
            <p14:sldId id="271"/>
            <p14:sldId id="272"/>
            <p14:sldId id="273"/>
            <p14:sldId id="274"/>
            <p14:sldId id="275"/>
            <p14:sldId id="276"/>
            <p14:sldId id="2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637" autoAdjust="0"/>
  </p:normalViewPr>
  <p:slideViewPr>
    <p:cSldViewPr snapToGrid="0" snapToObjects="1">
      <p:cViewPr varScale="1">
        <p:scale>
          <a:sx n="66" d="100"/>
          <a:sy n="66" d="100"/>
        </p:scale>
        <p:origin x="209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23C44C-C37C-4557-988D-9C60421B44F9}" type="datetimeFigureOut">
              <a:rPr lang="sv-SE" smtClean="0"/>
              <a:t>2016-02-21</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3EC5A6-CDED-4B31-B838-3F3DE622763D}" type="slidenum">
              <a:rPr lang="sv-SE" smtClean="0"/>
              <a:t>‹#›</a:t>
            </a:fld>
            <a:endParaRPr lang="sv-SE"/>
          </a:p>
        </p:txBody>
      </p:sp>
    </p:spTree>
    <p:extLst>
      <p:ext uri="{BB962C8B-B14F-4D97-AF65-F5344CB8AC3E}">
        <p14:creationId xmlns:p14="http://schemas.microsoft.com/office/powerpoint/2010/main" val="3630568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En översikt</a:t>
            </a:r>
            <a:r>
              <a:rPr lang="sv-SE" baseline="0" dirty="0" smtClean="0"/>
              <a:t> över checklistan av vad som är bra att göra innan arrangemanget.</a:t>
            </a:r>
            <a:endParaRPr lang="sv-SE" dirty="0"/>
          </a:p>
        </p:txBody>
      </p:sp>
      <p:sp>
        <p:nvSpPr>
          <p:cNvPr id="4" name="Platshållare för bildnummer 3"/>
          <p:cNvSpPr>
            <a:spLocks noGrp="1"/>
          </p:cNvSpPr>
          <p:nvPr>
            <p:ph type="sldNum" sz="quarter" idx="10"/>
          </p:nvPr>
        </p:nvSpPr>
        <p:spPr/>
        <p:txBody>
          <a:bodyPr/>
          <a:lstStyle/>
          <a:p>
            <a:fld id="{293EC5A6-CDED-4B31-B838-3F3DE622763D}" type="slidenum">
              <a:rPr lang="sv-SE" smtClean="0"/>
              <a:t>2</a:t>
            </a:fld>
            <a:endParaRPr lang="sv-SE"/>
          </a:p>
        </p:txBody>
      </p:sp>
    </p:spTree>
    <p:extLst>
      <p:ext uri="{BB962C8B-B14F-4D97-AF65-F5344CB8AC3E}">
        <p14:creationId xmlns:p14="http://schemas.microsoft.com/office/powerpoint/2010/main" val="18238568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Informera alla ledare om vad som gäller vid en kris. </a:t>
            </a:r>
          </a:p>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t>Var</a:t>
            </a:r>
            <a:r>
              <a:rPr lang="sv-SE" baseline="0" dirty="0" smtClean="0"/>
              <a:t> finns nödutgångar etc.? Informera deltagarna. </a:t>
            </a:r>
            <a:r>
              <a:rPr lang="sv-SE" sz="1200" kern="1200" dirty="0" smtClean="0">
                <a:solidFill>
                  <a:schemeClr val="tx1"/>
                </a:solidFill>
                <a:effectLst/>
                <a:latin typeface="+mn-lt"/>
                <a:ea typeface="+mn-ea"/>
                <a:cs typeface="+mn-cs"/>
              </a:rPr>
              <a:t>Mer information om UNFs krishantering finns på unf.se. </a:t>
            </a:r>
            <a:endParaRPr lang="sv-SE" baseline="0" dirty="0" smtClean="0"/>
          </a:p>
          <a:p>
            <a:r>
              <a:rPr lang="sv-SE" baseline="0" dirty="0" smtClean="0"/>
              <a:t>Är arrangemanget långt hemifrån kan ett tips vara att få underskrift från målsman för de som är under 18 år, för att vara mer säker på att målsman vet att deltagaren är med på arrangemanget. </a:t>
            </a:r>
          </a:p>
          <a:p>
            <a:r>
              <a:rPr lang="sv-SE" baseline="0" dirty="0" smtClean="0"/>
              <a:t>Se till att samtliga, även de över 18 år, har fyllt i en kontaktperson i anmälan till arrangemanget.</a:t>
            </a:r>
          </a:p>
          <a:p>
            <a:endParaRPr lang="sv-SE" dirty="0"/>
          </a:p>
        </p:txBody>
      </p:sp>
      <p:sp>
        <p:nvSpPr>
          <p:cNvPr id="4" name="Platshållare för bildnummer 3"/>
          <p:cNvSpPr>
            <a:spLocks noGrp="1"/>
          </p:cNvSpPr>
          <p:nvPr>
            <p:ph type="sldNum" sz="quarter" idx="10"/>
          </p:nvPr>
        </p:nvSpPr>
        <p:spPr/>
        <p:txBody>
          <a:bodyPr/>
          <a:lstStyle/>
          <a:p>
            <a:fld id="{293EC5A6-CDED-4B31-B838-3F3DE622763D}" type="slidenum">
              <a:rPr lang="sv-SE" smtClean="0"/>
              <a:t>11</a:t>
            </a:fld>
            <a:endParaRPr lang="sv-SE"/>
          </a:p>
        </p:txBody>
      </p:sp>
    </p:spTree>
    <p:extLst>
      <p:ext uri="{BB962C8B-B14F-4D97-AF65-F5344CB8AC3E}">
        <p14:creationId xmlns:p14="http://schemas.microsoft.com/office/powerpoint/2010/main" val="2595991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Tänk på förhållande</a:t>
            </a:r>
            <a:r>
              <a:rPr lang="sv-SE" baseline="0" dirty="0" smtClean="0"/>
              <a:t>t mellan ledare och deltagare, ledarnas förväntningar på varandra, deltagarnas förväntningar på ledarna.</a:t>
            </a:r>
            <a:endParaRPr lang="sv-SE" dirty="0"/>
          </a:p>
        </p:txBody>
      </p:sp>
      <p:sp>
        <p:nvSpPr>
          <p:cNvPr id="4" name="Platshållare för bildnummer 3"/>
          <p:cNvSpPr>
            <a:spLocks noGrp="1"/>
          </p:cNvSpPr>
          <p:nvPr>
            <p:ph type="sldNum" sz="quarter" idx="10"/>
          </p:nvPr>
        </p:nvSpPr>
        <p:spPr/>
        <p:txBody>
          <a:bodyPr/>
          <a:lstStyle/>
          <a:p>
            <a:fld id="{293EC5A6-CDED-4B31-B838-3F3DE622763D}" type="slidenum">
              <a:rPr lang="sv-SE" smtClean="0"/>
              <a:t>12</a:t>
            </a:fld>
            <a:endParaRPr lang="sv-SE"/>
          </a:p>
        </p:txBody>
      </p:sp>
    </p:spTree>
    <p:extLst>
      <p:ext uri="{BB962C8B-B14F-4D97-AF65-F5344CB8AC3E}">
        <p14:creationId xmlns:p14="http://schemas.microsoft.com/office/powerpoint/2010/main" val="3268581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Ring brandkåren och berätta var deltagarna kommer sova, vilka datum och hur många som sover där. </a:t>
            </a:r>
          </a:p>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Kolla om de anmälda deltagarna betalt medlemsavgiften och påminn de som eventuellt inte gjort det, alternativt be dem betala den på plats tillsammans med deltagaravgiften.</a:t>
            </a:r>
          </a:p>
          <a:p>
            <a:endParaRPr lang="sv-SE" dirty="0"/>
          </a:p>
        </p:txBody>
      </p:sp>
      <p:sp>
        <p:nvSpPr>
          <p:cNvPr id="4" name="Platshållare för bildnummer 3"/>
          <p:cNvSpPr>
            <a:spLocks noGrp="1"/>
          </p:cNvSpPr>
          <p:nvPr>
            <p:ph type="sldNum" sz="quarter" idx="10"/>
          </p:nvPr>
        </p:nvSpPr>
        <p:spPr/>
        <p:txBody>
          <a:bodyPr/>
          <a:lstStyle/>
          <a:p>
            <a:fld id="{293EC5A6-CDED-4B31-B838-3F3DE622763D}" type="slidenum">
              <a:rPr lang="sv-SE" smtClean="0"/>
              <a:t>13</a:t>
            </a:fld>
            <a:endParaRPr lang="sv-SE"/>
          </a:p>
        </p:txBody>
      </p:sp>
    </p:spTree>
    <p:extLst>
      <p:ext uri="{BB962C8B-B14F-4D97-AF65-F5344CB8AC3E}">
        <p14:creationId xmlns:p14="http://schemas.microsoft.com/office/powerpoint/2010/main" val="3573353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Det är bra att ha en deltagarlista innehållande namn, adress, mejladress, telefonnummer </a:t>
            </a:r>
            <a:r>
              <a:rPr lang="sv-SE" sz="1200" kern="1200" dirty="0" smtClean="0">
                <a:solidFill>
                  <a:schemeClr val="tx1"/>
                </a:solidFill>
                <a:effectLst/>
                <a:latin typeface="+mn-lt"/>
                <a:ea typeface="+mn-ea"/>
                <a:cs typeface="+mn-cs"/>
              </a:rPr>
              <a:t>(både </a:t>
            </a:r>
            <a:r>
              <a:rPr lang="sv-SE" sz="1200" kern="1200" dirty="0" smtClean="0">
                <a:solidFill>
                  <a:schemeClr val="tx1"/>
                </a:solidFill>
                <a:effectLst/>
                <a:latin typeface="+mn-lt"/>
                <a:ea typeface="+mn-ea"/>
                <a:cs typeface="+mn-cs"/>
              </a:rPr>
              <a:t>till deltagaren och </a:t>
            </a:r>
            <a:r>
              <a:rPr lang="sv-SE" sz="1200" kern="1200" dirty="0" smtClean="0">
                <a:solidFill>
                  <a:schemeClr val="tx1"/>
                </a:solidFill>
                <a:effectLst/>
                <a:latin typeface="+mn-lt"/>
                <a:ea typeface="+mn-ea"/>
                <a:cs typeface="+mn-cs"/>
              </a:rPr>
              <a:t>anhörig) </a:t>
            </a:r>
            <a:r>
              <a:rPr lang="sv-SE" sz="1200" kern="1200" dirty="0" smtClean="0">
                <a:solidFill>
                  <a:schemeClr val="tx1"/>
                </a:solidFill>
                <a:effectLst/>
                <a:latin typeface="+mn-lt"/>
                <a:ea typeface="+mn-ea"/>
                <a:cs typeface="+mn-cs"/>
              </a:rPr>
              <a:t>samt eventuella allergier och matpreferenser. Andra saker som kan vara bra att ha med är deltagarnas resetider för ankomst och avfärd i samband med arrangemanget. Gör även liknande listor över ledare och föreläsare. </a:t>
            </a:r>
          </a:p>
          <a:p>
            <a:endParaRPr lang="sv-SE" dirty="0"/>
          </a:p>
        </p:txBody>
      </p:sp>
      <p:sp>
        <p:nvSpPr>
          <p:cNvPr id="4" name="Platshållare för bildnummer 3"/>
          <p:cNvSpPr>
            <a:spLocks noGrp="1"/>
          </p:cNvSpPr>
          <p:nvPr>
            <p:ph type="sldNum" sz="quarter" idx="10"/>
          </p:nvPr>
        </p:nvSpPr>
        <p:spPr/>
        <p:txBody>
          <a:bodyPr/>
          <a:lstStyle/>
          <a:p>
            <a:fld id="{293EC5A6-CDED-4B31-B838-3F3DE622763D}" type="slidenum">
              <a:rPr lang="sv-SE" smtClean="0"/>
              <a:t>14</a:t>
            </a:fld>
            <a:endParaRPr lang="sv-SE"/>
          </a:p>
        </p:txBody>
      </p:sp>
    </p:spTree>
    <p:extLst>
      <p:ext uri="{BB962C8B-B14F-4D97-AF65-F5344CB8AC3E}">
        <p14:creationId xmlns:p14="http://schemas.microsoft.com/office/powerpoint/2010/main" val="667222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Behöver föreläsare och deltagare hjälp med bokning av resor? Ingår resan för deltagare och</a:t>
            </a:r>
            <a:r>
              <a:rPr lang="sv-SE" baseline="0" dirty="0" smtClean="0"/>
              <a:t> de fixar resan själva så se till att de är informerade om att spara kvitton.</a:t>
            </a:r>
            <a:endParaRPr lang="sv-SE" dirty="0"/>
          </a:p>
        </p:txBody>
      </p:sp>
      <p:sp>
        <p:nvSpPr>
          <p:cNvPr id="4" name="Platshållare för bildnummer 3"/>
          <p:cNvSpPr>
            <a:spLocks noGrp="1"/>
          </p:cNvSpPr>
          <p:nvPr>
            <p:ph type="sldNum" sz="quarter" idx="10"/>
          </p:nvPr>
        </p:nvSpPr>
        <p:spPr/>
        <p:txBody>
          <a:bodyPr/>
          <a:lstStyle/>
          <a:p>
            <a:fld id="{293EC5A6-CDED-4B31-B838-3F3DE622763D}" type="slidenum">
              <a:rPr lang="sv-SE" smtClean="0"/>
              <a:t>15</a:t>
            </a:fld>
            <a:endParaRPr lang="sv-SE"/>
          </a:p>
        </p:txBody>
      </p:sp>
    </p:spTree>
    <p:extLst>
      <p:ext uri="{BB962C8B-B14F-4D97-AF65-F5344CB8AC3E}">
        <p14:creationId xmlns:p14="http://schemas.microsoft.com/office/powerpoint/2010/main" val="1835765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Så snart som möjligt efter sista anmälningsdagen</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bör </a:t>
            </a:r>
            <a:r>
              <a:rPr lang="sv-SE" sz="1200" kern="1200" dirty="0" smtClean="0">
                <a:solidFill>
                  <a:schemeClr val="tx1"/>
                </a:solidFill>
                <a:effectLst/>
                <a:latin typeface="+mn-lt"/>
                <a:ea typeface="+mn-ea"/>
                <a:cs typeface="+mn-cs"/>
              </a:rPr>
              <a:t>det skickas ut ett bekräftelsebrev till alla deltagare. Detta ska innehålla uppgifter om datum, boende, mat, ankomst och avresor samt annan viktig information. Skicka även med en packlista och kontaktuppgifter till någon ansvarig dit deltagarna kan vända sig med frågor.  </a:t>
            </a:r>
          </a:p>
          <a:p>
            <a:endParaRPr lang="sv-SE" dirty="0"/>
          </a:p>
        </p:txBody>
      </p:sp>
      <p:sp>
        <p:nvSpPr>
          <p:cNvPr id="4" name="Platshållare för bildnummer 3"/>
          <p:cNvSpPr>
            <a:spLocks noGrp="1"/>
          </p:cNvSpPr>
          <p:nvPr>
            <p:ph type="sldNum" sz="quarter" idx="10"/>
          </p:nvPr>
        </p:nvSpPr>
        <p:spPr/>
        <p:txBody>
          <a:bodyPr/>
          <a:lstStyle/>
          <a:p>
            <a:fld id="{293EC5A6-CDED-4B31-B838-3F3DE622763D}" type="slidenum">
              <a:rPr lang="sv-SE" smtClean="0"/>
              <a:t>16</a:t>
            </a:fld>
            <a:endParaRPr lang="sv-SE"/>
          </a:p>
        </p:txBody>
      </p:sp>
    </p:spTree>
    <p:extLst>
      <p:ext uri="{BB962C8B-B14F-4D97-AF65-F5344CB8AC3E}">
        <p14:creationId xmlns:p14="http://schemas.microsoft.com/office/powerpoint/2010/main" val="986623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Gå igenom ledare, föreläsare och lokal en gång till och kolla så att alla vet vad de förväntas göra innan och under arrangemanget. </a:t>
            </a:r>
          </a:p>
          <a:p>
            <a:endParaRPr lang="sv-SE" dirty="0"/>
          </a:p>
        </p:txBody>
      </p:sp>
      <p:sp>
        <p:nvSpPr>
          <p:cNvPr id="4" name="Platshållare för bildnummer 3"/>
          <p:cNvSpPr>
            <a:spLocks noGrp="1"/>
          </p:cNvSpPr>
          <p:nvPr>
            <p:ph type="sldNum" sz="quarter" idx="10"/>
          </p:nvPr>
        </p:nvSpPr>
        <p:spPr/>
        <p:txBody>
          <a:bodyPr/>
          <a:lstStyle/>
          <a:p>
            <a:fld id="{293EC5A6-CDED-4B31-B838-3F3DE622763D}" type="slidenum">
              <a:rPr lang="sv-SE" smtClean="0"/>
              <a:t>17</a:t>
            </a:fld>
            <a:endParaRPr lang="sv-SE"/>
          </a:p>
        </p:txBody>
      </p:sp>
    </p:spTree>
    <p:extLst>
      <p:ext uri="{BB962C8B-B14F-4D97-AF65-F5344CB8AC3E}">
        <p14:creationId xmlns:p14="http://schemas.microsoft.com/office/powerpoint/2010/main" val="3845566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Sätt upp regler</a:t>
            </a:r>
            <a:r>
              <a:rPr lang="sv-SE" sz="1200" kern="1200" baseline="0" dirty="0" smtClean="0">
                <a:solidFill>
                  <a:schemeClr val="tx1"/>
                </a:solidFill>
                <a:effectLst/>
                <a:latin typeface="+mn-lt"/>
                <a:ea typeface="+mn-ea"/>
                <a:cs typeface="+mn-cs"/>
              </a:rPr>
              <a:t> för arrangemanget, gärna tillsammans med deltagarna så de känner sig delaktiga och lättare följer reglerna. Tänk även på UNFs policys, t.ex. tobakspolicy och likabehandlingspolicyn. Mer info om dessa på unf.se.</a:t>
            </a:r>
            <a:endParaRPr lang="sv-S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För </a:t>
            </a:r>
            <a:r>
              <a:rPr lang="sv-SE" sz="1200" kern="1200" dirty="0" smtClean="0">
                <a:solidFill>
                  <a:schemeClr val="tx1"/>
                </a:solidFill>
                <a:effectLst/>
                <a:latin typeface="+mn-lt"/>
                <a:ea typeface="+mn-ea"/>
                <a:cs typeface="+mn-cs"/>
              </a:rPr>
              <a:t>att få veta vad deltagarna tyckte om arrangemanget så bör man genomföra en utvärdering. Denna kan sedan användas som utgångspunkt när man planerar i framtiden. Det är även bra att utvärdera med ledarna och föreläsarna</a:t>
            </a:r>
            <a:r>
              <a:rPr lang="sv-SE" sz="1200" kern="1200" dirty="0" smtClean="0">
                <a:solidFill>
                  <a:schemeClr val="tx1"/>
                </a:solidFill>
                <a:effectLst/>
                <a:latin typeface="+mn-lt"/>
                <a:ea typeface="+mn-ea"/>
                <a:cs typeface="+mn-cs"/>
              </a:rPr>
              <a:t>. Utvärderingen kan se på plats, se då till att ha</a:t>
            </a:r>
            <a:r>
              <a:rPr lang="sv-SE" sz="1200" kern="1200" baseline="0" dirty="0" smtClean="0">
                <a:solidFill>
                  <a:schemeClr val="tx1"/>
                </a:solidFill>
                <a:effectLst/>
                <a:latin typeface="+mn-lt"/>
                <a:ea typeface="+mn-ea"/>
                <a:cs typeface="+mn-cs"/>
              </a:rPr>
              <a:t> förberett ett antal frågor. Annars kan utvärderingen ske via ett formulär som mejlas ut efter arrangemanget.</a:t>
            </a:r>
            <a:r>
              <a:rPr lang="sv-SE"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dirty="0" smtClean="0">
                <a:solidFill>
                  <a:schemeClr val="tx1"/>
                </a:solidFill>
                <a:effectLst/>
                <a:latin typeface="+mn-lt"/>
                <a:ea typeface="+mn-ea"/>
                <a:cs typeface="+mn-cs"/>
              </a:rPr>
              <a:t>Kursintyg/diplom kan vara kul att få efter avslutad kurs.</a:t>
            </a:r>
            <a:endParaRPr lang="sv-SE" dirty="0"/>
          </a:p>
        </p:txBody>
      </p:sp>
      <p:sp>
        <p:nvSpPr>
          <p:cNvPr id="4" name="Platshållare för bildnummer 3"/>
          <p:cNvSpPr>
            <a:spLocks noGrp="1"/>
          </p:cNvSpPr>
          <p:nvPr>
            <p:ph type="sldNum" sz="quarter" idx="10"/>
          </p:nvPr>
        </p:nvSpPr>
        <p:spPr/>
        <p:txBody>
          <a:bodyPr/>
          <a:lstStyle/>
          <a:p>
            <a:fld id="{293EC5A6-CDED-4B31-B838-3F3DE622763D}" type="slidenum">
              <a:rPr lang="sv-SE" smtClean="0"/>
              <a:t>18</a:t>
            </a:fld>
            <a:endParaRPr lang="sv-SE"/>
          </a:p>
        </p:txBody>
      </p:sp>
    </p:spTree>
    <p:extLst>
      <p:ext uri="{BB962C8B-B14F-4D97-AF65-F5344CB8AC3E}">
        <p14:creationId xmlns:p14="http://schemas.microsoft.com/office/powerpoint/2010/main" val="8434025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Gå igenom kvitton och sammanställ alla utgifter och inkomster.</a:t>
            </a:r>
          </a:p>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Redovisa resultatet till eventuella bidragsgivare. </a:t>
            </a:r>
          </a:p>
          <a:p>
            <a:endParaRPr lang="sv-SE" dirty="0"/>
          </a:p>
        </p:txBody>
      </p:sp>
      <p:sp>
        <p:nvSpPr>
          <p:cNvPr id="4" name="Platshållare för bildnummer 3"/>
          <p:cNvSpPr>
            <a:spLocks noGrp="1"/>
          </p:cNvSpPr>
          <p:nvPr>
            <p:ph type="sldNum" sz="quarter" idx="10"/>
          </p:nvPr>
        </p:nvSpPr>
        <p:spPr/>
        <p:txBody>
          <a:bodyPr/>
          <a:lstStyle/>
          <a:p>
            <a:fld id="{293EC5A6-CDED-4B31-B838-3F3DE622763D}" type="slidenum">
              <a:rPr lang="sv-SE" smtClean="0"/>
              <a:t>19</a:t>
            </a:fld>
            <a:endParaRPr lang="sv-SE"/>
          </a:p>
        </p:txBody>
      </p:sp>
    </p:spTree>
    <p:extLst>
      <p:ext uri="{BB962C8B-B14F-4D97-AF65-F5344CB8AC3E}">
        <p14:creationId xmlns:p14="http://schemas.microsoft.com/office/powerpoint/2010/main" val="721648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Är</a:t>
            </a:r>
            <a:r>
              <a:rPr lang="sv-SE" baseline="0" dirty="0" smtClean="0"/>
              <a:t> arrangemanget t.ex. en kurs med föreläsningar på dagarna kan det vara kul att bryta av med någon annan form av aktivitet, lekar/spel/spex etc. på kvällen. Blanda gärna in lite lekar eller liknande under dagen mellan föreläsningarna för att få röra på sig. </a:t>
            </a:r>
          </a:p>
          <a:p>
            <a:r>
              <a:rPr lang="sv-SE" baseline="0" dirty="0" smtClean="0"/>
              <a:t>Det är bra med ett sista datum för anmälan, hur långt innan det bör vara varierar beroende på vad det är för arrangemang. Man kan förlänga anmälningstiden några dagar ifall man fått in dåligt med anmälningar och behöver fler dagar att peppa folk. Det kan dock vara bra att tänka på att inte göra så för ofta för då lär sig inte folk att respektera sista anmälningsdagen. Många väntar så länge de kan med att anmäla sig för att de inte vet om de kan/vill, så ibland kan man behöva ha tålamod. </a:t>
            </a:r>
            <a:endParaRPr lang="sv-SE" dirty="0"/>
          </a:p>
        </p:txBody>
      </p:sp>
      <p:sp>
        <p:nvSpPr>
          <p:cNvPr id="4" name="Platshållare för bildnummer 3"/>
          <p:cNvSpPr>
            <a:spLocks noGrp="1"/>
          </p:cNvSpPr>
          <p:nvPr>
            <p:ph type="sldNum" sz="quarter" idx="10"/>
          </p:nvPr>
        </p:nvSpPr>
        <p:spPr/>
        <p:txBody>
          <a:bodyPr/>
          <a:lstStyle/>
          <a:p>
            <a:fld id="{293EC5A6-CDED-4B31-B838-3F3DE622763D}" type="slidenum">
              <a:rPr lang="sv-SE" smtClean="0"/>
              <a:t>3</a:t>
            </a:fld>
            <a:endParaRPr lang="sv-SE"/>
          </a:p>
        </p:txBody>
      </p:sp>
    </p:spTree>
    <p:extLst>
      <p:ext uri="{BB962C8B-B14F-4D97-AF65-F5344CB8AC3E}">
        <p14:creationId xmlns:p14="http://schemas.microsoft.com/office/powerpoint/2010/main" val="600980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Hur många personer behövs i kursledningen? Vem är ansvarig för inbjudan, boka lokal etc.</a:t>
            </a:r>
          </a:p>
          <a:p>
            <a:r>
              <a:rPr lang="sv-SE" dirty="0" smtClean="0"/>
              <a:t>Har kursledningen</a:t>
            </a:r>
            <a:r>
              <a:rPr lang="sv-SE" baseline="0" dirty="0" smtClean="0"/>
              <a:t> t.ex. hjälp av verksamhetsutvecklare, distriktsstyrelsen? </a:t>
            </a:r>
            <a:endParaRPr lang="sv-SE" dirty="0"/>
          </a:p>
        </p:txBody>
      </p:sp>
      <p:sp>
        <p:nvSpPr>
          <p:cNvPr id="4" name="Platshållare för bildnummer 3"/>
          <p:cNvSpPr>
            <a:spLocks noGrp="1"/>
          </p:cNvSpPr>
          <p:nvPr>
            <p:ph type="sldNum" sz="quarter" idx="10"/>
          </p:nvPr>
        </p:nvSpPr>
        <p:spPr/>
        <p:txBody>
          <a:bodyPr/>
          <a:lstStyle/>
          <a:p>
            <a:fld id="{293EC5A6-CDED-4B31-B838-3F3DE622763D}" type="slidenum">
              <a:rPr lang="sv-SE" smtClean="0"/>
              <a:t>4</a:t>
            </a:fld>
            <a:endParaRPr lang="sv-SE"/>
          </a:p>
        </p:txBody>
      </p:sp>
    </p:spTree>
    <p:extLst>
      <p:ext uri="{BB962C8B-B14F-4D97-AF65-F5344CB8AC3E}">
        <p14:creationId xmlns:p14="http://schemas.microsoft.com/office/powerpoint/2010/main" val="241616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Finns det pengar</a:t>
            </a:r>
            <a:r>
              <a:rPr lang="sv-SE" baseline="0" dirty="0" smtClean="0"/>
              <a:t> avsatta i distriktets budget? Behöver bidrag sökas?</a:t>
            </a:r>
          </a:p>
          <a:p>
            <a:r>
              <a:rPr lang="sv-SE" baseline="0" dirty="0" smtClean="0"/>
              <a:t>Är arrangemanget för medlemmar så är inte tanken att det ska gå med vinst. Deltagaravgiften bör ha en rimlig nivå.</a:t>
            </a:r>
          </a:p>
          <a:p>
            <a:r>
              <a:rPr lang="sv-SE" baseline="0" dirty="0" smtClean="0"/>
              <a:t>Ska mat, resor, logi, aktiviteter ingå?</a:t>
            </a:r>
          </a:p>
          <a:p>
            <a:r>
              <a:rPr lang="sv-SE" baseline="0" dirty="0" smtClean="0"/>
              <a:t>Vad finns det för inkomster (deltagaravgifter, bidrag)? </a:t>
            </a:r>
            <a:r>
              <a:rPr lang="sv-SE" baseline="0" dirty="0" smtClean="0"/>
              <a:t>Vad kommer allt att kosta (mat, logi, resor, aktiviteter)?</a:t>
            </a:r>
            <a:endParaRPr lang="sv-SE" dirty="0"/>
          </a:p>
        </p:txBody>
      </p:sp>
      <p:sp>
        <p:nvSpPr>
          <p:cNvPr id="4" name="Platshållare för bildnummer 3"/>
          <p:cNvSpPr>
            <a:spLocks noGrp="1"/>
          </p:cNvSpPr>
          <p:nvPr>
            <p:ph type="sldNum" sz="quarter" idx="10"/>
          </p:nvPr>
        </p:nvSpPr>
        <p:spPr/>
        <p:txBody>
          <a:bodyPr/>
          <a:lstStyle/>
          <a:p>
            <a:fld id="{293EC5A6-CDED-4B31-B838-3F3DE622763D}" type="slidenum">
              <a:rPr lang="sv-SE" smtClean="0"/>
              <a:t>5</a:t>
            </a:fld>
            <a:endParaRPr lang="sv-SE"/>
          </a:p>
        </p:txBody>
      </p:sp>
    </p:spTree>
    <p:extLst>
      <p:ext uri="{BB962C8B-B14F-4D97-AF65-F5344CB8AC3E}">
        <p14:creationId xmlns:p14="http://schemas.microsoft.com/office/powerpoint/2010/main" val="3379492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Det är bra att boka lokal så tidigt som möjligt för att öka chansen att få vara där man vill. IOGT-NTO har kursgårdar och lokaler över hela landet. Oftast får </a:t>
            </a:r>
            <a:r>
              <a:rPr lang="sv-SE" sz="1200" kern="1200" dirty="0" err="1" smtClean="0">
                <a:solidFill>
                  <a:schemeClr val="tx1"/>
                </a:solidFill>
                <a:effectLst/>
                <a:latin typeface="+mn-lt"/>
                <a:ea typeface="+mn-ea"/>
                <a:cs typeface="+mn-cs"/>
              </a:rPr>
              <a:t>UNF:are</a:t>
            </a:r>
            <a:r>
              <a:rPr lang="sv-SE" sz="1200" kern="1200" dirty="0" smtClean="0">
                <a:solidFill>
                  <a:schemeClr val="tx1"/>
                </a:solidFill>
                <a:effectLst/>
                <a:latin typeface="+mn-lt"/>
                <a:ea typeface="+mn-ea"/>
                <a:cs typeface="+mn-cs"/>
              </a:rPr>
              <a:t> hyra dessa lokaler gratis eller till en mindre kostnad, särskilt om det gäller en kurs.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Ska ni under kursen eller lägret t.ex. åka och bada är det bra att ringa badhuset och berätta att ni kommer att komma en stor grupp. Vid t.ex. bowling kan det vara bra att boka i tid, om ni inte vet exakt antal kan ni höra om ni får </a:t>
            </a:r>
            <a:r>
              <a:rPr lang="sv-SE" sz="1200" kern="1200" dirty="0" smtClean="0">
                <a:solidFill>
                  <a:schemeClr val="tx1"/>
                </a:solidFill>
                <a:effectLst/>
                <a:latin typeface="+mn-lt"/>
                <a:ea typeface="+mn-ea"/>
                <a:cs typeface="+mn-cs"/>
              </a:rPr>
              <a:t>preliminärboka </a:t>
            </a:r>
            <a:r>
              <a:rPr lang="sv-SE" sz="1200" kern="1200" dirty="0" smtClean="0">
                <a:solidFill>
                  <a:schemeClr val="tx1"/>
                </a:solidFill>
                <a:effectLst/>
                <a:latin typeface="+mn-lt"/>
                <a:ea typeface="+mn-ea"/>
                <a:cs typeface="+mn-cs"/>
              </a:rPr>
              <a:t>och sedan när ni vet exakt deltagarantal, återkomma och boka </a:t>
            </a:r>
            <a:r>
              <a:rPr lang="sv-SE" sz="1200" kern="1200" dirty="0" smtClean="0">
                <a:solidFill>
                  <a:schemeClr val="tx1"/>
                </a:solidFill>
                <a:effectLst/>
                <a:latin typeface="+mn-lt"/>
                <a:ea typeface="+mn-ea"/>
                <a:cs typeface="+mn-cs"/>
              </a:rPr>
              <a:t>definitivt.</a:t>
            </a:r>
            <a:endParaRPr lang="sv-SE" dirty="0"/>
          </a:p>
        </p:txBody>
      </p:sp>
      <p:sp>
        <p:nvSpPr>
          <p:cNvPr id="4" name="Platshållare för bildnummer 3"/>
          <p:cNvSpPr>
            <a:spLocks noGrp="1"/>
          </p:cNvSpPr>
          <p:nvPr>
            <p:ph type="sldNum" sz="quarter" idx="10"/>
          </p:nvPr>
        </p:nvSpPr>
        <p:spPr/>
        <p:txBody>
          <a:bodyPr/>
          <a:lstStyle/>
          <a:p>
            <a:fld id="{293EC5A6-CDED-4B31-B838-3F3DE622763D}" type="slidenum">
              <a:rPr lang="sv-SE" smtClean="0"/>
              <a:t>6</a:t>
            </a:fld>
            <a:endParaRPr lang="sv-SE"/>
          </a:p>
        </p:txBody>
      </p:sp>
    </p:spTree>
    <p:extLst>
      <p:ext uri="{BB962C8B-B14F-4D97-AF65-F5344CB8AC3E}">
        <p14:creationId xmlns:p14="http://schemas.microsoft.com/office/powerpoint/2010/main" val="606638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Tänk på att skriva en inbjudan som</a:t>
            </a:r>
            <a:r>
              <a:rPr lang="sv-SE" baseline="0" dirty="0" smtClean="0"/>
              <a:t> faktiskt är inbjudande och låter kul och </a:t>
            </a:r>
            <a:r>
              <a:rPr lang="sv-SE" baseline="0" dirty="0" err="1" smtClean="0"/>
              <a:t>peppig</a:t>
            </a:r>
            <a:r>
              <a:rPr lang="sv-SE" baseline="0" dirty="0" smtClean="0"/>
              <a:t>. Se till att få med lagom mycket av innehållet, så deltagarna vet vad de kan förvänta sig av arrangemanget. De ska bli intresserade av inbjudan så de vill vara med.</a:t>
            </a:r>
          </a:p>
          <a:p>
            <a:r>
              <a:rPr lang="sv-SE" baseline="0" dirty="0" smtClean="0"/>
              <a:t>Inbjudan bör innehålla: datum, tid, plats, innehåll, deltagaravgift, vad som ingår.</a:t>
            </a:r>
          </a:p>
          <a:p>
            <a:r>
              <a:rPr lang="sv-SE" sz="1200" kern="1200" dirty="0" smtClean="0">
                <a:solidFill>
                  <a:schemeClr val="tx1"/>
                </a:solidFill>
                <a:effectLst/>
                <a:latin typeface="+mn-lt"/>
                <a:ea typeface="+mn-ea"/>
                <a:cs typeface="+mn-cs"/>
              </a:rPr>
              <a:t>Kom ihåg att alla inte har Facebook så sprid gärna informationen via andra kanaler.</a:t>
            </a:r>
            <a:endParaRPr lang="sv-SE" baseline="0" dirty="0" smtClean="0"/>
          </a:p>
          <a:p>
            <a:endParaRPr lang="sv-SE" dirty="0"/>
          </a:p>
        </p:txBody>
      </p:sp>
      <p:sp>
        <p:nvSpPr>
          <p:cNvPr id="4" name="Platshållare för bildnummer 3"/>
          <p:cNvSpPr>
            <a:spLocks noGrp="1"/>
          </p:cNvSpPr>
          <p:nvPr>
            <p:ph type="sldNum" sz="quarter" idx="10"/>
          </p:nvPr>
        </p:nvSpPr>
        <p:spPr/>
        <p:txBody>
          <a:bodyPr/>
          <a:lstStyle/>
          <a:p>
            <a:fld id="{293EC5A6-CDED-4B31-B838-3F3DE622763D}" type="slidenum">
              <a:rPr lang="sv-SE" smtClean="0"/>
              <a:t>7</a:t>
            </a:fld>
            <a:endParaRPr lang="sv-SE"/>
          </a:p>
        </p:txBody>
      </p:sp>
    </p:spTree>
    <p:extLst>
      <p:ext uri="{BB962C8B-B14F-4D97-AF65-F5344CB8AC3E}">
        <p14:creationId xmlns:p14="http://schemas.microsoft.com/office/powerpoint/2010/main" val="1779142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dirty="0" smtClean="0">
                <a:solidFill>
                  <a:schemeClr val="tx1"/>
                </a:solidFill>
                <a:effectLst/>
                <a:latin typeface="+mn-lt"/>
                <a:ea typeface="+mn-ea"/>
                <a:cs typeface="+mn-cs"/>
              </a:rPr>
              <a:t>Schemat bör inte vara för hektiskt, räkna med förseningar. Det kan vara bra att ha extra lekar/aktiviteter att göra ifall t.ex. matlagningen skulle dra ut på tiden och man</a:t>
            </a:r>
            <a:r>
              <a:rPr lang="sv-SE" sz="1200" b="0" i="0" u="none" strike="noStrike" kern="1200" baseline="0" dirty="0" smtClean="0">
                <a:solidFill>
                  <a:schemeClr val="tx1"/>
                </a:solidFill>
                <a:effectLst/>
                <a:latin typeface="+mn-lt"/>
                <a:ea typeface="+mn-ea"/>
                <a:cs typeface="+mn-cs"/>
              </a:rPr>
              <a:t> inte kan äta exakt när det är planerat</a:t>
            </a:r>
            <a:r>
              <a:rPr lang="sv-SE" sz="1200" b="0" i="0" u="none" strike="noStrike" kern="1200" dirty="0" smtClean="0">
                <a:solidFill>
                  <a:schemeClr val="tx1"/>
                </a:solidFill>
                <a:effectLst/>
                <a:latin typeface="+mn-lt"/>
                <a:ea typeface="+mn-ea"/>
                <a:cs typeface="+mn-cs"/>
              </a:rPr>
              <a:t>. Tänk</a:t>
            </a:r>
            <a:r>
              <a:rPr lang="sv-SE" sz="1200" b="0" i="0" u="none" strike="noStrike" kern="1200" baseline="0" dirty="0" smtClean="0">
                <a:solidFill>
                  <a:schemeClr val="tx1"/>
                </a:solidFill>
                <a:effectLst/>
                <a:latin typeface="+mn-lt"/>
                <a:ea typeface="+mn-ea"/>
                <a:cs typeface="+mn-cs"/>
              </a:rPr>
              <a:t> även på att föreläsningar kan dra över tiden och att det kan behövas utrymme för det.</a:t>
            </a:r>
            <a:endParaRPr lang="sv-SE" dirty="0"/>
          </a:p>
        </p:txBody>
      </p:sp>
      <p:sp>
        <p:nvSpPr>
          <p:cNvPr id="4" name="Platshållare för bildnummer 3"/>
          <p:cNvSpPr>
            <a:spLocks noGrp="1"/>
          </p:cNvSpPr>
          <p:nvPr>
            <p:ph type="sldNum" sz="quarter" idx="10"/>
          </p:nvPr>
        </p:nvSpPr>
        <p:spPr/>
        <p:txBody>
          <a:bodyPr/>
          <a:lstStyle/>
          <a:p>
            <a:fld id="{293EC5A6-CDED-4B31-B838-3F3DE622763D}" type="slidenum">
              <a:rPr lang="sv-SE" smtClean="0"/>
              <a:t>8</a:t>
            </a:fld>
            <a:endParaRPr lang="sv-SE"/>
          </a:p>
        </p:txBody>
      </p:sp>
    </p:spTree>
    <p:extLst>
      <p:ext uri="{BB962C8B-B14F-4D97-AF65-F5344CB8AC3E}">
        <p14:creationId xmlns:p14="http://schemas.microsoft.com/office/powerpoint/2010/main" val="1631590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Behövs det ledare utöver kursledningen? Vilken erfarenhet</a:t>
            </a:r>
            <a:r>
              <a:rPr lang="sv-SE" baseline="0" dirty="0" smtClean="0"/>
              <a:t> bör de ha? Ska man kanske ha många men med mindre ansvarsområden eller få som gör mer.</a:t>
            </a:r>
            <a:endParaRPr lang="sv-SE" dirty="0"/>
          </a:p>
        </p:txBody>
      </p:sp>
      <p:sp>
        <p:nvSpPr>
          <p:cNvPr id="4" name="Platshållare för bildnummer 3"/>
          <p:cNvSpPr>
            <a:spLocks noGrp="1"/>
          </p:cNvSpPr>
          <p:nvPr>
            <p:ph type="sldNum" sz="quarter" idx="10"/>
          </p:nvPr>
        </p:nvSpPr>
        <p:spPr/>
        <p:txBody>
          <a:bodyPr/>
          <a:lstStyle/>
          <a:p>
            <a:fld id="{293EC5A6-CDED-4B31-B838-3F3DE622763D}" type="slidenum">
              <a:rPr lang="sv-SE" smtClean="0"/>
              <a:t>9</a:t>
            </a:fld>
            <a:endParaRPr lang="sv-SE"/>
          </a:p>
        </p:txBody>
      </p:sp>
    </p:spTree>
    <p:extLst>
      <p:ext uri="{BB962C8B-B14F-4D97-AF65-F5344CB8AC3E}">
        <p14:creationId xmlns:p14="http://schemas.microsoft.com/office/powerpoint/2010/main" val="2407243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Vad har deltagarna</a:t>
            </a:r>
            <a:r>
              <a:rPr lang="sv-SE" baseline="0" dirty="0" smtClean="0"/>
              <a:t> för matpreferenser och allergier? Hur mycket behövs och kan den överblivna maten användas till något annat? På unf.se finns ett dokument ”Tips för att laga mat” med information om matpreferenser, allergier och mängder etc.</a:t>
            </a:r>
            <a:endParaRPr lang="sv-SE" dirty="0"/>
          </a:p>
        </p:txBody>
      </p:sp>
      <p:sp>
        <p:nvSpPr>
          <p:cNvPr id="4" name="Platshållare för bildnummer 3"/>
          <p:cNvSpPr>
            <a:spLocks noGrp="1"/>
          </p:cNvSpPr>
          <p:nvPr>
            <p:ph type="sldNum" sz="quarter" idx="10"/>
          </p:nvPr>
        </p:nvSpPr>
        <p:spPr/>
        <p:txBody>
          <a:bodyPr/>
          <a:lstStyle/>
          <a:p>
            <a:fld id="{293EC5A6-CDED-4B31-B838-3F3DE622763D}" type="slidenum">
              <a:rPr lang="sv-SE" smtClean="0"/>
              <a:t>10</a:t>
            </a:fld>
            <a:endParaRPr lang="sv-SE"/>
          </a:p>
        </p:txBody>
      </p:sp>
    </p:spTree>
    <p:extLst>
      <p:ext uri="{BB962C8B-B14F-4D97-AF65-F5344CB8AC3E}">
        <p14:creationId xmlns:p14="http://schemas.microsoft.com/office/powerpoint/2010/main" val="2091907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lvl1pPr>
              <a:defRPr>
                <a:latin typeface="FreightSans Bold"/>
                <a:cs typeface="FreightSans Bold"/>
              </a:defRPr>
            </a:lvl1p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solidFill>
                <a:latin typeface="FreightSans Book"/>
                <a:cs typeface="FreightSans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341388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Dra bilden till platshållaren eller klicka på ikonen för att lägga till den</a:t>
            </a:r>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a:xfrm>
            <a:off x="457200" y="6356350"/>
            <a:ext cx="2133600" cy="365125"/>
          </a:xfrm>
          <a:prstGeom prst="rect">
            <a:avLst/>
          </a:prstGeom>
        </p:spPr>
        <p:txBody>
          <a:bodyPr/>
          <a:lstStyle/>
          <a:p>
            <a:fld id="{071427E3-777D-254F-A215-D2293D1309B4}" type="datetimeFigureOut">
              <a:rPr lang="sv-SE" smtClean="0"/>
              <a:t>2016-02-21</a:t>
            </a:fld>
            <a:endParaRPr lang="sv-SE"/>
          </a:p>
        </p:txBody>
      </p:sp>
      <p:sp>
        <p:nvSpPr>
          <p:cNvPr id="6" name="Platshållare för sidfot 5"/>
          <p:cNvSpPr>
            <a:spLocks noGrp="1"/>
          </p:cNvSpPr>
          <p:nvPr>
            <p:ph type="ftr" sz="quarter" idx="11"/>
          </p:nvPr>
        </p:nvSpPr>
        <p:spPr>
          <a:xfrm>
            <a:off x="3124200" y="6356350"/>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6553200" y="6356350"/>
            <a:ext cx="2133600" cy="365125"/>
          </a:xfrm>
          <a:prstGeom prst="rect">
            <a:avLst/>
          </a:prstGeom>
        </p:spPr>
        <p:txBody>
          <a:bodyPr/>
          <a:lstStyle/>
          <a:p>
            <a:fld id="{12C94C23-9D36-E045-97C9-6BE3F9E3308A}" type="slidenum">
              <a:rPr lang="sv-SE" smtClean="0"/>
              <a:t>‹#›</a:t>
            </a:fld>
            <a:endParaRPr lang="sv-SE"/>
          </a:p>
        </p:txBody>
      </p:sp>
    </p:spTree>
    <p:extLst>
      <p:ext uri="{BB962C8B-B14F-4D97-AF65-F5344CB8AC3E}">
        <p14:creationId xmlns:p14="http://schemas.microsoft.com/office/powerpoint/2010/main" val="1464678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a:xfrm>
            <a:off x="457200" y="6356350"/>
            <a:ext cx="2133600" cy="365125"/>
          </a:xfrm>
          <a:prstGeom prst="rect">
            <a:avLst/>
          </a:prstGeom>
        </p:spPr>
        <p:txBody>
          <a:bodyPr/>
          <a:lstStyle/>
          <a:p>
            <a:fld id="{071427E3-777D-254F-A215-D2293D1309B4}" type="datetimeFigureOut">
              <a:rPr lang="sv-SE" smtClean="0"/>
              <a:t>2016-02-21</a:t>
            </a:fld>
            <a:endParaRPr lang="sv-SE"/>
          </a:p>
        </p:txBody>
      </p:sp>
      <p:sp>
        <p:nvSpPr>
          <p:cNvPr id="5" name="Platshållare för sidfot 4"/>
          <p:cNvSpPr>
            <a:spLocks noGrp="1"/>
          </p:cNvSpPr>
          <p:nvPr>
            <p:ph type="ftr" sz="quarter" idx="11"/>
          </p:nvPr>
        </p:nvSpPr>
        <p:spPr>
          <a:xfrm>
            <a:off x="3124200" y="6356350"/>
            <a:ext cx="28956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6553200" y="6356350"/>
            <a:ext cx="2133600" cy="365125"/>
          </a:xfrm>
          <a:prstGeom prst="rect">
            <a:avLst/>
          </a:prstGeom>
        </p:spPr>
        <p:txBody>
          <a:bodyPr/>
          <a:lstStyle/>
          <a:p>
            <a:fld id="{12C94C23-9D36-E045-97C9-6BE3F9E3308A}" type="slidenum">
              <a:rPr lang="sv-SE" smtClean="0"/>
              <a:t>‹#›</a:t>
            </a:fld>
            <a:endParaRPr lang="sv-SE"/>
          </a:p>
        </p:txBody>
      </p:sp>
    </p:spTree>
    <p:extLst>
      <p:ext uri="{BB962C8B-B14F-4D97-AF65-F5344CB8AC3E}">
        <p14:creationId xmlns:p14="http://schemas.microsoft.com/office/powerpoint/2010/main" val="515065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odrät rubrik och text">
    <p:spTree>
      <p:nvGrpSpPr>
        <p:cNvPr id="1" name=""/>
        <p:cNvGrpSpPr/>
        <p:nvPr/>
      </p:nvGrpSpPr>
      <p:grpSpPr>
        <a:xfrm>
          <a:off x="0" y="0"/>
          <a:ext cx="0" cy="0"/>
          <a:chOff x="0" y="0"/>
          <a:chExt cx="0" cy="0"/>
        </a:xfrm>
      </p:grpSpPr>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780539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a:xfrm>
            <a:off x="457200" y="6356350"/>
            <a:ext cx="2133600" cy="365125"/>
          </a:xfrm>
          <a:prstGeom prst="rect">
            <a:avLst/>
          </a:prstGeom>
        </p:spPr>
        <p:txBody>
          <a:bodyPr/>
          <a:lstStyle/>
          <a:p>
            <a:fld id="{071427E3-777D-254F-A215-D2293D1309B4}" type="datetimeFigureOut">
              <a:rPr lang="sv-SE" smtClean="0"/>
              <a:t>2016-02-21</a:t>
            </a:fld>
            <a:endParaRPr lang="sv-SE"/>
          </a:p>
        </p:txBody>
      </p:sp>
      <p:sp>
        <p:nvSpPr>
          <p:cNvPr id="4" name="Platshållare för sidfot 3"/>
          <p:cNvSpPr>
            <a:spLocks noGrp="1"/>
          </p:cNvSpPr>
          <p:nvPr>
            <p:ph type="ftr" sz="quarter" idx="11"/>
          </p:nvPr>
        </p:nvSpPr>
        <p:spPr>
          <a:xfrm>
            <a:off x="3124200" y="6356350"/>
            <a:ext cx="2895600" cy="365125"/>
          </a:xfrm>
          <a:prstGeom prst="rect">
            <a:avLst/>
          </a:prstGeom>
        </p:spPr>
        <p:txBody>
          <a:bodyPr/>
          <a:lstStyle/>
          <a:p>
            <a:endParaRPr lang="sv-SE"/>
          </a:p>
        </p:txBody>
      </p:sp>
      <p:sp>
        <p:nvSpPr>
          <p:cNvPr id="5" name="Platshållare för bildnummer 4"/>
          <p:cNvSpPr>
            <a:spLocks noGrp="1"/>
          </p:cNvSpPr>
          <p:nvPr>
            <p:ph type="sldNum" sz="quarter" idx="12"/>
          </p:nvPr>
        </p:nvSpPr>
        <p:spPr>
          <a:xfrm>
            <a:off x="6553200" y="6356350"/>
            <a:ext cx="2133600" cy="365125"/>
          </a:xfrm>
          <a:prstGeom prst="rect">
            <a:avLst/>
          </a:prstGeom>
        </p:spPr>
        <p:txBody>
          <a:bodyPr/>
          <a:lstStyle/>
          <a:p>
            <a:fld id="{12C94C23-9D36-E045-97C9-6BE3F9E3308A}" type="slidenum">
              <a:rPr lang="sv-SE" smtClean="0"/>
              <a:t>‹#›</a:t>
            </a:fld>
            <a:endParaRPr lang="sv-SE"/>
          </a:p>
        </p:txBody>
      </p:sp>
    </p:spTree>
    <p:extLst>
      <p:ext uri="{BB962C8B-B14F-4D97-AF65-F5344CB8AC3E}">
        <p14:creationId xmlns:p14="http://schemas.microsoft.com/office/powerpoint/2010/main" val="2929525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a:xfrm>
            <a:off x="457200" y="6356350"/>
            <a:ext cx="2133600" cy="365125"/>
          </a:xfrm>
          <a:prstGeom prst="rect">
            <a:avLst/>
          </a:prstGeom>
        </p:spPr>
        <p:txBody>
          <a:bodyPr/>
          <a:lstStyle/>
          <a:p>
            <a:fld id="{071427E3-777D-254F-A215-D2293D1309B4}" type="datetimeFigureOut">
              <a:rPr lang="sv-SE" smtClean="0"/>
              <a:t>2016-02-21</a:t>
            </a:fld>
            <a:endParaRPr lang="sv-SE"/>
          </a:p>
        </p:txBody>
      </p:sp>
      <p:sp>
        <p:nvSpPr>
          <p:cNvPr id="4" name="Platshållare för sidfot 3"/>
          <p:cNvSpPr>
            <a:spLocks noGrp="1"/>
          </p:cNvSpPr>
          <p:nvPr>
            <p:ph type="ftr" sz="quarter" idx="11"/>
          </p:nvPr>
        </p:nvSpPr>
        <p:spPr>
          <a:xfrm>
            <a:off x="3124200" y="6356350"/>
            <a:ext cx="2895600" cy="365125"/>
          </a:xfrm>
          <a:prstGeom prst="rect">
            <a:avLst/>
          </a:prstGeom>
        </p:spPr>
        <p:txBody>
          <a:bodyPr/>
          <a:lstStyle/>
          <a:p>
            <a:endParaRPr lang="sv-SE"/>
          </a:p>
        </p:txBody>
      </p:sp>
      <p:sp>
        <p:nvSpPr>
          <p:cNvPr id="5" name="Platshållare för bildnummer 4"/>
          <p:cNvSpPr>
            <a:spLocks noGrp="1"/>
          </p:cNvSpPr>
          <p:nvPr>
            <p:ph type="sldNum" sz="quarter" idx="12"/>
          </p:nvPr>
        </p:nvSpPr>
        <p:spPr>
          <a:xfrm>
            <a:off x="6553200" y="6356350"/>
            <a:ext cx="2133600" cy="365125"/>
          </a:xfrm>
          <a:prstGeom prst="rect">
            <a:avLst/>
          </a:prstGeom>
        </p:spPr>
        <p:txBody>
          <a:bodyPr/>
          <a:lstStyle/>
          <a:p>
            <a:fld id="{12C94C23-9D36-E045-97C9-6BE3F9E3308A}" type="slidenum">
              <a:rPr lang="sv-SE" smtClean="0"/>
              <a:t>‹#›</a:t>
            </a:fld>
            <a:endParaRPr lang="sv-SE"/>
          </a:p>
        </p:txBody>
      </p:sp>
    </p:spTree>
    <p:extLst>
      <p:ext uri="{BB962C8B-B14F-4D97-AF65-F5344CB8AC3E}">
        <p14:creationId xmlns:p14="http://schemas.microsoft.com/office/powerpoint/2010/main" val="2340482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457200" y="441236"/>
            <a:ext cx="8229600" cy="976401"/>
          </a:xfrm>
        </p:spPr>
        <p:txBody>
          <a:bodyPr/>
          <a:lstStyle>
            <a:lvl1pPr>
              <a:defRPr>
                <a:latin typeface="FreightSans Bold"/>
                <a:cs typeface="FreightSans Bold"/>
              </a:defRPr>
            </a:lvl1pPr>
          </a:lstStyle>
          <a:p>
            <a:r>
              <a:rPr lang="sv-SE" dirty="0" smtClean="0"/>
              <a:t>Klicka här för att ändra format</a:t>
            </a:r>
            <a:endParaRPr lang="sv-SE" dirty="0"/>
          </a:p>
        </p:txBody>
      </p:sp>
      <p:sp>
        <p:nvSpPr>
          <p:cNvPr id="3" name="Platshållare för innehåll 2"/>
          <p:cNvSpPr>
            <a:spLocks noGrp="1"/>
          </p:cNvSpPr>
          <p:nvPr>
            <p:ph idx="1"/>
          </p:nvPr>
        </p:nvSpPr>
        <p:spPr>
          <a:xfrm>
            <a:off x="764130" y="1600200"/>
            <a:ext cx="7555201" cy="4566350"/>
          </a:xfrm>
        </p:spPr>
        <p:txBody>
          <a:bodyPr/>
          <a:lstStyle>
            <a:lvl1pPr marL="0" indent="0">
              <a:buFontTx/>
              <a:buNone/>
              <a:defRPr>
                <a:latin typeface="FreightSans Book"/>
                <a:cs typeface="FreightSans Book"/>
              </a:defRPr>
            </a:lvl1pPr>
            <a:lvl2pPr marL="457200" indent="0">
              <a:buFontTx/>
              <a:buNone/>
              <a:defRPr>
                <a:latin typeface="FreightSans Book"/>
                <a:cs typeface="FreightSans Book"/>
              </a:defRPr>
            </a:lvl2pPr>
            <a:lvl3pPr marL="914400" indent="0">
              <a:buFontTx/>
              <a:buNone/>
              <a:defRPr>
                <a:latin typeface="FreightSans Book"/>
                <a:cs typeface="FreightSans Book"/>
              </a:defRPr>
            </a:lvl3pPr>
            <a:lvl4pPr marL="1371600" indent="0">
              <a:buFontTx/>
              <a:buNone/>
              <a:defRPr>
                <a:latin typeface="FreightSans Book"/>
                <a:cs typeface="FreightSans Book"/>
              </a:defRPr>
            </a:lvl4pPr>
            <a:lvl5pPr marL="1828800" indent="0">
              <a:buFontTx/>
              <a:buNone/>
              <a:defRPr>
                <a:latin typeface="FreightSans Book"/>
                <a:cs typeface="FreightSans Book"/>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bildnummer 5"/>
          <p:cNvSpPr>
            <a:spLocks noGrp="1"/>
          </p:cNvSpPr>
          <p:nvPr>
            <p:ph type="sldNum" sz="quarter" idx="12"/>
          </p:nvPr>
        </p:nvSpPr>
        <p:spPr>
          <a:xfrm>
            <a:off x="6553200" y="6356350"/>
            <a:ext cx="2133600" cy="365125"/>
          </a:xfrm>
          <a:prstGeom prst="rect">
            <a:avLst/>
          </a:prstGeom>
        </p:spPr>
        <p:txBody>
          <a:bodyPr/>
          <a:lstStyle/>
          <a:p>
            <a:fld id="{12C94C23-9D36-E045-97C9-6BE3F9E3308A}" type="slidenum">
              <a:rPr lang="sv-SE" smtClean="0"/>
              <a:t>‹#›</a:t>
            </a:fld>
            <a:endParaRPr lang="sv-SE"/>
          </a:p>
        </p:txBody>
      </p:sp>
    </p:spTree>
    <p:extLst>
      <p:ext uri="{BB962C8B-B14F-4D97-AF65-F5344CB8AC3E}">
        <p14:creationId xmlns:p14="http://schemas.microsoft.com/office/powerpoint/2010/main" val="1691612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3681616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a:xfrm>
            <a:off x="457200" y="6356350"/>
            <a:ext cx="2133600" cy="365125"/>
          </a:xfrm>
          <a:prstGeom prst="rect">
            <a:avLst/>
          </a:prstGeom>
        </p:spPr>
        <p:txBody>
          <a:bodyPr/>
          <a:lstStyle/>
          <a:p>
            <a:fld id="{071427E3-777D-254F-A215-D2293D1309B4}" type="datetimeFigureOut">
              <a:rPr lang="sv-SE" smtClean="0"/>
              <a:t>2016-02-21</a:t>
            </a:fld>
            <a:endParaRPr lang="sv-SE"/>
          </a:p>
        </p:txBody>
      </p:sp>
      <p:sp>
        <p:nvSpPr>
          <p:cNvPr id="5" name="Platshållare för sidfot 4"/>
          <p:cNvSpPr>
            <a:spLocks noGrp="1"/>
          </p:cNvSpPr>
          <p:nvPr>
            <p:ph type="ftr" sz="quarter" idx="11"/>
          </p:nvPr>
        </p:nvSpPr>
        <p:spPr>
          <a:xfrm>
            <a:off x="3124200" y="6356350"/>
            <a:ext cx="28956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6553200" y="6356350"/>
            <a:ext cx="2133600" cy="365125"/>
          </a:xfrm>
          <a:prstGeom prst="rect">
            <a:avLst/>
          </a:prstGeom>
        </p:spPr>
        <p:txBody>
          <a:bodyPr/>
          <a:lstStyle/>
          <a:p>
            <a:fld id="{12C94C23-9D36-E045-97C9-6BE3F9E3308A}" type="slidenum">
              <a:rPr lang="sv-SE" smtClean="0"/>
              <a:t>‹#›</a:t>
            </a:fld>
            <a:endParaRPr lang="sv-SE"/>
          </a:p>
        </p:txBody>
      </p:sp>
    </p:spTree>
    <p:extLst>
      <p:ext uri="{BB962C8B-B14F-4D97-AF65-F5344CB8AC3E}">
        <p14:creationId xmlns:p14="http://schemas.microsoft.com/office/powerpoint/2010/main" val="3033104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a:xfrm>
            <a:off x="457200" y="6356350"/>
            <a:ext cx="2133600" cy="365125"/>
          </a:xfrm>
          <a:prstGeom prst="rect">
            <a:avLst/>
          </a:prstGeom>
        </p:spPr>
        <p:txBody>
          <a:bodyPr/>
          <a:lstStyle/>
          <a:p>
            <a:fld id="{071427E3-777D-254F-A215-D2293D1309B4}" type="datetimeFigureOut">
              <a:rPr lang="sv-SE" smtClean="0"/>
              <a:t>2016-02-21</a:t>
            </a:fld>
            <a:endParaRPr lang="sv-SE"/>
          </a:p>
        </p:txBody>
      </p:sp>
      <p:sp>
        <p:nvSpPr>
          <p:cNvPr id="6" name="Platshållare för sidfot 5"/>
          <p:cNvSpPr>
            <a:spLocks noGrp="1"/>
          </p:cNvSpPr>
          <p:nvPr>
            <p:ph type="ftr" sz="quarter" idx="11"/>
          </p:nvPr>
        </p:nvSpPr>
        <p:spPr>
          <a:xfrm>
            <a:off x="3124200" y="6356350"/>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6553200" y="6356350"/>
            <a:ext cx="2133600" cy="365125"/>
          </a:xfrm>
          <a:prstGeom prst="rect">
            <a:avLst/>
          </a:prstGeom>
        </p:spPr>
        <p:txBody>
          <a:bodyPr/>
          <a:lstStyle/>
          <a:p>
            <a:fld id="{12C94C23-9D36-E045-97C9-6BE3F9E3308A}" type="slidenum">
              <a:rPr lang="sv-SE" smtClean="0"/>
              <a:t>‹#›</a:t>
            </a:fld>
            <a:endParaRPr lang="sv-SE"/>
          </a:p>
        </p:txBody>
      </p:sp>
    </p:spTree>
    <p:extLst>
      <p:ext uri="{BB962C8B-B14F-4D97-AF65-F5344CB8AC3E}">
        <p14:creationId xmlns:p14="http://schemas.microsoft.com/office/powerpoint/2010/main" val="2265191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a:xfrm>
            <a:off x="457200" y="6356350"/>
            <a:ext cx="2133600" cy="365125"/>
          </a:xfrm>
          <a:prstGeom prst="rect">
            <a:avLst/>
          </a:prstGeom>
        </p:spPr>
        <p:txBody>
          <a:bodyPr/>
          <a:lstStyle/>
          <a:p>
            <a:fld id="{071427E3-777D-254F-A215-D2293D1309B4}" type="datetimeFigureOut">
              <a:rPr lang="sv-SE" smtClean="0"/>
              <a:t>2016-02-21</a:t>
            </a:fld>
            <a:endParaRPr lang="sv-SE"/>
          </a:p>
        </p:txBody>
      </p:sp>
      <p:sp>
        <p:nvSpPr>
          <p:cNvPr id="8" name="Platshållare för sidfot 7"/>
          <p:cNvSpPr>
            <a:spLocks noGrp="1"/>
          </p:cNvSpPr>
          <p:nvPr>
            <p:ph type="ftr" sz="quarter" idx="11"/>
          </p:nvPr>
        </p:nvSpPr>
        <p:spPr>
          <a:xfrm>
            <a:off x="3124200" y="6356350"/>
            <a:ext cx="2895600" cy="365125"/>
          </a:xfrm>
          <a:prstGeom prst="rect">
            <a:avLst/>
          </a:prstGeom>
        </p:spPr>
        <p:txBody>
          <a:bodyPr/>
          <a:lstStyle/>
          <a:p>
            <a:endParaRPr lang="sv-SE"/>
          </a:p>
        </p:txBody>
      </p:sp>
      <p:sp>
        <p:nvSpPr>
          <p:cNvPr id="9" name="Platshållare för bildnummer 8"/>
          <p:cNvSpPr>
            <a:spLocks noGrp="1"/>
          </p:cNvSpPr>
          <p:nvPr>
            <p:ph type="sldNum" sz="quarter" idx="12"/>
          </p:nvPr>
        </p:nvSpPr>
        <p:spPr>
          <a:xfrm>
            <a:off x="6553200" y="6356350"/>
            <a:ext cx="2133600" cy="365125"/>
          </a:xfrm>
          <a:prstGeom prst="rect">
            <a:avLst/>
          </a:prstGeom>
        </p:spPr>
        <p:txBody>
          <a:bodyPr/>
          <a:lstStyle/>
          <a:p>
            <a:fld id="{12C94C23-9D36-E045-97C9-6BE3F9E3308A}" type="slidenum">
              <a:rPr lang="sv-SE" smtClean="0"/>
              <a:t>‹#›</a:t>
            </a:fld>
            <a:endParaRPr lang="sv-SE"/>
          </a:p>
        </p:txBody>
      </p:sp>
    </p:spTree>
    <p:extLst>
      <p:ext uri="{BB962C8B-B14F-4D97-AF65-F5344CB8AC3E}">
        <p14:creationId xmlns:p14="http://schemas.microsoft.com/office/powerpoint/2010/main" val="3978644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a:xfrm>
            <a:off x="457200" y="6356350"/>
            <a:ext cx="2133600" cy="365125"/>
          </a:xfrm>
          <a:prstGeom prst="rect">
            <a:avLst/>
          </a:prstGeom>
        </p:spPr>
        <p:txBody>
          <a:bodyPr/>
          <a:lstStyle/>
          <a:p>
            <a:fld id="{071427E3-777D-254F-A215-D2293D1309B4}" type="datetimeFigureOut">
              <a:rPr lang="sv-SE" smtClean="0"/>
              <a:t>2016-02-21</a:t>
            </a:fld>
            <a:endParaRPr lang="sv-SE"/>
          </a:p>
        </p:txBody>
      </p:sp>
      <p:sp>
        <p:nvSpPr>
          <p:cNvPr id="4" name="Platshållare för sidfot 3"/>
          <p:cNvSpPr>
            <a:spLocks noGrp="1"/>
          </p:cNvSpPr>
          <p:nvPr>
            <p:ph type="ftr" sz="quarter" idx="11"/>
          </p:nvPr>
        </p:nvSpPr>
        <p:spPr>
          <a:xfrm>
            <a:off x="3124200" y="6356350"/>
            <a:ext cx="2895600" cy="365125"/>
          </a:xfrm>
          <a:prstGeom prst="rect">
            <a:avLst/>
          </a:prstGeom>
        </p:spPr>
        <p:txBody>
          <a:bodyPr/>
          <a:lstStyle/>
          <a:p>
            <a:endParaRPr lang="sv-SE"/>
          </a:p>
        </p:txBody>
      </p:sp>
      <p:sp>
        <p:nvSpPr>
          <p:cNvPr id="5" name="Platshållare för bildnummer 4"/>
          <p:cNvSpPr>
            <a:spLocks noGrp="1"/>
          </p:cNvSpPr>
          <p:nvPr>
            <p:ph type="sldNum" sz="quarter" idx="12"/>
          </p:nvPr>
        </p:nvSpPr>
        <p:spPr>
          <a:xfrm>
            <a:off x="6553200" y="6356350"/>
            <a:ext cx="2133600" cy="365125"/>
          </a:xfrm>
          <a:prstGeom prst="rect">
            <a:avLst/>
          </a:prstGeom>
        </p:spPr>
        <p:txBody>
          <a:bodyPr/>
          <a:lstStyle/>
          <a:p>
            <a:fld id="{12C94C23-9D36-E045-97C9-6BE3F9E3308A}" type="slidenum">
              <a:rPr lang="sv-SE" smtClean="0"/>
              <a:t>‹#›</a:t>
            </a:fld>
            <a:endParaRPr lang="sv-SE"/>
          </a:p>
        </p:txBody>
      </p:sp>
    </p:spTree>
    <p:extLst>
      <p:ext uri="{BB962C8B-B14F-4D97-AF65-F5344CB8AC3E}">
        <p14:creationId xmlns:p14="http://schemas.microsoft.com/office/powerpoint/2010/main" val="1677686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457200" y="6356350"/>
            <a:ext cx="2133600" cy="365125"/>
          </a:xfrm>
          <a:prstGeom prst="rect">
            <a:avLst/>
          </a:prstGeom>
        </p:spPr>
        <p:txBody>
          <a:bodyPr/>
          <a:lstStyle/>
          <a:p>
            <a:fld id="{071427E3-777D-254F-A215-D2293D1309B4}" type="datetimeFigureOut">
              <a:rPr lang="sv-SE" smtClean="0"/>
              <a:t>2016-02-21</a:t>
            </a:fld>
            <a:endParaRPr lang="sv-SE"/>
          </a:p>
        </p:txBody>
      </p:sp>
      <p:sp>
        <p:nvSpPr>
          <p:cNvPr id="3" name="Platshållare för sidfot 2"/>
          <p:cNvSpPr>
            <a:spLocks noGrp="1"/>
          </p:cNvSpPr>
          <p:nvPr>
            <p:ph type="ftr" sz="quarter" idx="11"/>
          </p:nvPr>
        </p:nvSpPr>
        <p:spPr>
          <a:xfrm>
            <a:off x="3124200" y="6356350"/>
            <a:ext cx="2895600" cy="365125"/>
          </a:xfrm>
          <a:prstGeom prst="rect">
            <a:avLst/>
          </a:prstGeom>
        </p:spPr>
        <p:txBody>
          <a:bodyPr/>
          <a:lstStyle/>
          <a:p>
            <a:endParaRPr lang="sv-SE"/>
          </a:p>
        </p:txBody>
      </p:sp>
      <p:sp>
        <p:nvSpPr>
          <p:cNvPr id="4" name="Platshållare för bildnummer 3"/>
          <p:cNvSpPr>
            <a:spLocks noGrp="1"/>
          </p:cNvSpPr>
          <p:nvPr>
            <p:ph type="sldNum" sz="quarter" idx="12"/>
          </p:nvPr>
        </p:nvSpPr>
        <p:spPr>
          <a:xfrm>
            <a:off x="6553200" y="6356350"/>
            <a:ext cx="2133600" cy="365125"/>
          </a:xfrm>
          <a:prstGeom prst="rect">
            <a:avLst/>
          </a:prstGeom>
        </p:spPr>
        <p:txBody>
          <a:bodyPr/>
          <a:lstStyle/>
          <a:p>
            <a:fld id="{12C94C23-9D36-E045-97C9-6BE3F9E3308A}" type="slidenum">
              <a:rPr lang="sv-SE" smtClean="0"/>
              <a:t>‹#›</a:t>
            </a:fld>
            <a:endParaRPr lang="sv-SE"/>
          </a:p>
        </p:txBody>
      </p:sp>
    </p:spTree>
    <p:extLst>
      <p:ext uri="{BB962C8B-B14F-4D97-AF65-F5344CB8AC3E}">
        <p14:creationId xmlns:p14="http://schemas.microsoft.com/office/powerpoint/2010/main" val="2088315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a:xfrm>
            <a:off x="457200" y="6356350"/>
            <a:ext cx="2133600" cy="365125"/>
          </a:xfrm>
          <a:prstGeom prst="rect">
            <a:avLst/>
          </a:prstGeom>
        </p:spPr>
        <p:txBody>
          <a:bodyPr/>
          <a:lstStyle/>
          <a:p>
            <a:fld id="{071427E3-777D-254F-A215-D2293D1309B4}" type="datetimeFigureOut">
              <a:rPr lang="sv-SE" smtClean="0"/>
              <a:t>2016-02-21</a:t>
            </a:fld>
            <a:endParaRPr lang="sv-SE"/>
          </a:p>
        </p:txBody>
      </p:sp>
      <p:sp>
        <p:nvSpPr>
          <p:cNvPr id="6" name="Platshållare för sidfot 5"/>
          <p:cNvSpPr>
            <a:spLocks noGrp="1"/>
          </p:cNvSpPr>
          <p:nvPr>
            <p:ph type="ftr" sz="quarter" idx="11"/>
          </p:nvPr>
        </p:nvSpPr>
        <p:spPr>
          <a:xfrm>
            <a:off x="3124200" y="6356350"/>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6553200" y="6356350"/>
            <a:ext cx="2133600" cy="365125"/>
          </a:xfrm>
          <a:prstGeom prst="rect">
            <a:avLst/>
          </a:prstGeom>
        </p:spPr>
        <p:txBody>
          <a:bodyPr/>
          <a:lstStyle/>
          <a:p>
            <a:fld id="{12C94C23-9D36-E045-97C9-6BE3F9E3308A}" type="slidenum">
              <a:rPr lang="sv-SE" smtClean="0"/>
              <a:t>‹#›</a:t>
            </a:fld>
            <a:endParaRPr lang="sv-SE"/>
          </a:p>
        </p:txBody>
      </p:sp>
    </p:spTree>
    <p:extLst>
      <p:ext uri="{BB962C8B-B14F-4D97-AF65-F5344CB8AC3E}">
        <p14:creationId xmlns:p14="http://schemas.microsoft.com/office/powerpoint/2010/main" val="3045787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srcRect/>
          <a:stretch>
            <a:fillRect/>
          </a:stretch>
        </a:blip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95070" y="570379"/>
            <a:ext cx="8190183" cy="1256210"/>
          </a:xfrm>
          <a:prstGeom prst="rect">
            <a:avLst/>
          </a:prstGeom>
        </p:spPr>
        <p:txBody>
          <a:bodyPr vert="horz" lIns="91440" tIns="45720" rIns="91440" bIns="45720" rtlCol="0" anchor="ctr">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828705" y="1838221"/>
            <a:ext cx="7447578" cy="4271591"/>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653602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xStyles>
    <p:titleStyle>
      <a:lvl1pPr algn="ctr" defTabSz="457200" rtl="0" eaLnBrk="1" latinLnBrk="0" hangingPunct="1">
        <a:spcBef>
          <a:spcPct val="0"/>
        </a:spcBef>
        <a:buNone/>
        <a:defRPr sz="4400" kern="1200">
          <a:solidFill>
            <a:schemeClr val="tx1"/>
          </a:solidFill>
          <a:latin typeface="FreightSans Bold"/>
          <a:ea typeface="+mj-ea"/>
          <a:cs typeface="FreightSans Bold"/>
        </a:defRPr>
      </a:lvl1pPr>
    </p:titleStyle>
    <p:bodyStyle>
      <a:lvl1pPr marL="0" indent="0" algn="l" defTabSz="457200" rtl="0" eaLnBrk="1" latinLnBrk="0" hangingPunct="1">
        <a:spcBef>
          <a:spcPts val="786"/>
        </a:spcBef>
        <a:buFontTx/>
        <a:buNone/>
        <a:defRPr sz="3200" kern="1200">
          <a:solidFill>
            <a:schemeClr val="tx1"/>
          </a:solidFill>
          <a:latin typeface="FreightSans Book"/>
          <a:ea typeface="+mn-ea"/>
          <a:cs typeface="FreightSans Book"/>
        </a:defRPr>
      </a:lvl1pPr>
      <a:lvl2pPr marL="457200" indent="0" algn="l" defTabSz="457200" rtl="0" eaLnBrk="1" latinLnBrk="0" hangingPunct="1">
        <a:spcBef>
          <a:spcPts val="900"/>
        </a:spcBef>
        <a:buFontTx/>
        <a:buNone/>
        <a:defRPr sz="2800" kern="1200">
          <a:solidFill>
            <a:schemeClr val="tx1"/>
          </a:solidFill>
          <a:latin typeface="FreightSans Book"/>
          <a:ea typeface="+mn-ea"/>
          <a:cs typeface="FreightSans Book"/>
        </a:defRPr>
      </a:lvl2pPr>
      <a:lvl3pPr marL="914400" indent="0" algn="l" defTabSz="457200" rtl="0" eaLnBrk="1" latinLnBrk="0" hangingPunct="1">
        <a:spcBef>
          <a:spcPts val="900"/>
        </a:spcBef>
        <a:buFontTx/>
        <a:buNone/>
        <a:defRPr sz="2400" kern="1200">
          <a:solidFill>
            <a:schemeClr val="tx1"/>
          </a:solidFill>
          <a:latin typeface="FreightSans Book"/>
          <a:ea typeface="+mn-ea"/>
          <a:cs typeface="FreightSans Book"/>
        </a:defRPr>
      </a:lvl3pPr>
      <a:lvl4pPr marL="1371600" indent="0" algn="l" defTabSz="457200" rtl="0" eaLnBrk="1" latinLnBrk="0" hangingPunct="1">
        <a:spcBef>
          <a:spcPts val="900"/>
        </a:spcBef>
        <a:buFontTx/>
        <a:buNone/>
        <a:defRPr sz="2000" kern="1200">
          <a:solidFill>
            <a:schemeClr val="tx1"/>
          </a:solidFill>
          <a:latin typeface="FreightSans Book"/>
          <a:ea typeface="+mn-ea"/>
          <a:cs typeface="FreightSans Book"/>
        </a:defRPr>
      </a:lvl4pPr>
      <a:lvl5pPr marL="1828800" indent="0" algn="l" defTabSz="457200" rtl="0" eaLnBrk="1" latinLnBrk="0" hangingPunct="1">
        <a:spcBef>
          <a:spcPts val="900"/>
        </a:spcBef>
        <a:buFontTx/>
        <a:buNone/>
        <a:defRPr sz="2000" kern="1200">
          <a:solidFill>
            <a:schemeClr val="tx1"/>
          </a:solidFill>
          <a:latin typeface="FreightSans Book"/>
          <a:ea typeface="+mn-ea"/>
          <a:cs typeface="FreightSans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Rubrik 3"/>
          <p:cNvSpPr>
            <a:spLocks noGrp="1"/>
          </p:cNvSpPr>
          <p:nvPr>
            <p:ph type="ctrTitle"/>
          </p:nvPr>
        </p:nvSpPr>
        <p:spPr>
          <a:xfrm>
            <a:off x="685800" y="1656903"/>
            <a:ext cx="7772400" cy="1470025"/>
          </a:xfrm>
        </p:spPr>
        <p:txBody>
          <a:bodyPr/>
          <a:lstStyle/>
          <a:p>
            <a:r>
              <a:rPr lang="sv-SE" dirty="0" smtClean="0">
                <a:latin typeface="Acropolis-HTF-Black" pitchFamily="18" charset="0"/>
              </a:rPr>
              <a:t>Arrangera mera!</a:t>
            </a:r>
            <a:endParaRPr lang="sv-SE" dirty="0">
              <a:latin typeface="Acropolis-HTF-Black" pitchFamily="18" charset="0"/>
            </a:endParaRPr>
          </a:p>
        </p:txBody>
      </p:sp>
      <p:sp>
        <p:nvSpPr>
          <p:cNvPr id="5" name="Underrubrik 4"/>
          <p:cNvSpPr>
            <a:spLocks noGrp="1"/>
          </p:cNvSpPr>
          <p:nvPr>
            <p:ph type="subTitle" idx="1"/>
          </p:nvPr>
        </p:nvSpPr>
        <p:spPr>
          <a:xfrm>
            <a:off x="1371600" y="3315821"/>
            <a:ext cx="6400800" cy="1570067"/>
          </a:xfrm>
        </p:spPr>
        <p:txBody>
          <a:bodyPr/>
          <a:lstStyle/>
          <a:p>
            <a:r>
              <a:rPr lang="sv-SE" dirty="0" smtClean="0">
                <a:latin typeface="+mj-lt"/>
              </a:rPr>
              <a:t>En föreläsning om vad som är bra att tänka på inför, under och efter ett arrangemang.</a:t>
            </a:r>
            <a:endParaRPr lang="sv-SE" dirty="0">
              <a:latin typeface="+mj-lt"/>
            </a:endParaRPr>
          </a:p>
        </p:txBody>
      </p:sp>
    </p:spTree>
    <p:extLst>
      <p:ext uri="{BB962C8B-B14F-4D97-AF65-F5344CB8AC3E}">
        <p14:creationId xmlns:p14="http://schemas.microsoft.com/office/powerpoint/2010/main" val="718798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8. Planera mat</a:t>
            </a:r>
            <a:endParaRPr lang="sv-SE" dirty="0"/>
          </a:p>
        </p:txBody>
      </p:sp>
      <p:sp>
        <p:nvSpPr>
          <p:cNvPr id="3" name="Platshållare för innehåll 2"/>
          <p:cNvSpPr>
            <a:spLocks noGrp="1"/>
          </p:cNvSpPr>
          <p:nvPr>
            <p:ph idx="1"/>
          </p:nvPr>
        </p:nvSpPr>
        <p:spPr/>
        <p:txBody>
          <a:bodyPr/>
          <a:lstStyle/>
          <a:p>
            <a:pPr marL="457200" indent="-457200">
              <a:buFont typeface="Arial" panose="020B0604020202020204" pitchFamily="34" charset="0"/>
              <a:buChar char="•"/>
            </a:pPr>
            <a:r>
              <a:rPr lang="sv-SE" dirty="0" smtClean="0"/>
              <a:t>Vem ska laga maten?</a:t>
            </a:r>
          </a:p>
          <a:p>
            <a:pPr marL="457200" indent="-457200">
              <a:buFont typeface="Arial" panose="020B0604020202020204" pitchFamily="34" charset="0"/>
              <a:buChar char="•"/>
            </a:pPr>
            <a:r>
              <a:rPr lang="sv-SE" dirty="0" smtClean="0"/>
              <a:t>Skriv matsedel och inköpslista.</a:t>
            </a:r>
            <a:endParaRPr lang="sv-SE" dirty="0"/>
          </a:p>
        </p:txBody>
      </p:sp>
    </p:spTree>
    <p:extLst>
      <p:ext uri="{BB962C8B-B14F-4D97-AF65-F5344CB8AC3E}">
        <p14:creationId xmlns:p14="http://schemas.microsoft.com/office/powerpoint/2010/main" val="269217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9. Krisplan</a:t>
            </a:r>
            <a:endParaRPr lang="sv-SE" dirty="0"/>
          </a:p>
        </p:txBody>
      </p:sp>
      <p:sp>
        <p:nvSpPr>
          <p:cNvPr id="3" name="Platshållare för innehåll 2"/>
          <p:cNvSpPr>
            <a:spLocks noGrp="1"/>
          </p:cNvSpPr>
          <p:nvPr>
            <p:ph idx="1"/>
          </p:nvPr>
        </p:nvSpPr>
        <p:spPr/>
        <p:txBody>
          <a:bodyPr/>
          <a:lstStyle/>
          <a:p>
            <a:pPr marL="457200" indent="-457200">
              <a:buFont typeface="Arial" panose="020B0604020202020204" pitchFamily="34" charset="0"/>
              <a:buChar char="•"/>
            </a:pPr>
            <a:r>
              <a:rPr lang="sv-SE" dirty="0" smtClean="0"/>
              <a:t>Vad gäller vid en kris?</a:t>
            </a:r>
          </a:p>
          <a:p>
            <a:pPr marL="457200" indent="-457200">
              <a:buFont typeface="Arial" panose="020B0604020202020204" pitchFamily="34" charset="0"/>
              <a:buChar char="•"/>
            </a:pPr>
            <a:r>
              <a:rPr lang="sv-SE" dirty="0" smtClean="0"/>
              <a:t>Informera</a:t>
            </a:r>
            <a:r>
              <a:rPr lang="sv-SE" dirty="0" smtClean="0"/>
              <a:t>.</a:t>
            </a:r>
          </a:p>
          <a:p>
            <a:pPr marL="457200" indent="-457200">
              <a:buFont typeface="Arial" panose="020B0604020202020204" pitchFamily="34" charset="0"/>
              <a:buChar char="•"/>
            </a:pPr>
            <a:r>
              <a:rPr lang="sv-SE" dirty="0" smtClean="0"/>
              <a:t>Underskrift från målsman.</a:t>
            </a:r>
          </a:p>
          <a:p>
            <a:pPr marL="457200" indent="-457200">
              <a:buFont typeface="Arial" panose="020B0604020202020204" pitchFamily="34" charset="0"/>
              <a:buChar char="•"/>
            </a:pPr>
            <a:r>
              <a:rPr lang="sv-SE" dirty="0" smtClean="0"/>
              <a:t>Kontaktperson.</a:t>
            </a:r>
            <a:endParaRPr lang="sv-SE" dirty="0"/>
          </a:p>
        </p:txBody>
      </p:sp>
    </p:spTree>
    <p:extLst>
      <p:ext uri="{BB962C8B-B14F-4D97-AF65-F5344CB8AC3E}">
        <p14:creationId xmlns:p14="http://schemas.microsoft.com/office/powerpoint/2010/main" val="1103811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10. Ledarpolicy</a:t>
            </a:r>
            <a:endParaRPr lang="sv-SE" dirty="0"/>
          </a:p>
        </p:txBody>
      </p:sp>
      <p:sp>
        <p:nvSpPr>
          <p:cNvPr id="3" name="Platshållare för innehåll 2"/>
          <p:cNvSpPr>
            <a:spLocks noGrp="1"/>
          </p:cNvSpPr>
          <p:nvPr>
            <p:ph idx="1"/>
          </p:nvPr>
        </p:nvSpPr>
        <p:spPr/>
        <p:txBody>
          <a:bodyPr/>
          <a:lstStyle/>
          <a:p>
            <a:pPr marL="457200" indent="-457200">
              <a:buFont typeface="Arial" panose="020B0604020202020204" pitchFamily="34" charset="0"/>
              <a:buChar char="•"/>
            </a:pPr>
            <a:r>
              <a:rPr lang="sv-SE" dirty="0" smtClean="0"/>
              <a:t>Vilka förväntningar och krav finns det?</a:t>
            </a:r>
          </a:p>
          <a:p>
            <a:pPr marL="457200" indent="-457200">
              <a:buFont typeface="Arial" panose="020B0604020202020204" pitchFamily="34" charset="0"/>
              <a:buChar char="•"/>
            </a:pPr>
            <a:r>
              <a:rPr lang="sv-SE" dirty="0" smtClean="0"/>
              <a:t>Hur förväntas de agera i olika situationer?</a:t>
            </a:r>
            <a:endParaRPr lang="sv-SE" dirty="0"/>
          </a:p>
        </p:txBody>
      </p:sp>
    </p:spTree>
    <p:extLst>
      <p:ext uri="{BB962C8B-B14F-4D97-AF65-F5344CB8AC3E}">
        <p14:creationId xmlns:p14="http://schemas.microsoft.com/office/powerpoint/2010/main" val="4287174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11. Detaljplanering klart</a:t>
            </a:r>
            <a:endParaRPr lang="sv-SE" dirty="0"/>
          </a:p>
        </p:txBody>
      </p:sp>
      <p:sp>
        <p:nvSpPr>
          <p:cNvPr id="3" name="Platshållare för innehåll 2"/>
          <p:cNvSpPr>
            <a:spLocks noGrp="1"/>
          </p:cNvSpPr>
          <p:nvPr>
            <p:ph idx="1"/>
          </p:nvPr>
        </p:nvSpPr>
        <p:spPr/>
        <p:txBody>
          <a:bodyPr/>
          <a:lstStyle/>
          <a:p>
            <a:pPr marL="457200" indent="-457200">
              <a:buFont typeface="Arial" panose="020B0604020202020204" pitchFamily="34" charset="0"/>
              <a:buChar char="•"/>
            </a:pPr>
            <a:r>
              <a:rPr lang="sv-SE" dirty="0" smtClean="0"/>
              <a:t>Ring brandkåren och informera.</a:t>
            </a:r>
          </a:p>
          <a:p>
            <a:pPr marL="457200" indent="-457200">
              <a:buFont typeface="Arial" panose="020B0604020202020204" pitchFamily="34" charset="0"/>
              <a:buChar char="•"/>
            </a:pPr>
            <a:r>
              <a:rPr lang="sv-SE" dirty="0" smtClean="0"/>
              <a:t>Planera kvällsaktiviteter.</a:t>
            </a:r>
          </a:p>
          <a:p>
            <a:pPr marL="457200" indent="-457200">
              <a:buFont typeface="Arial" panose="020B0604020202020204" pitchFamily="34" charset="0"/>
              <a:buChar char="•"/>
            </a:pPr>
            <a:r>
              <a:rPr lang="sv-SE" dirty="0" smtClean="0"/>
              <a:t>Medlemsavgifter.</a:t>
            </a:r>
            <a:endParaRPr lang="sv-SE" dirty="0"/>
          </a:p>
        </p:txBody>
      </p:sp>
    </p:spTree>
    <p:extLst>
      <p:ext uri="{BB962C8B-B14F-4D97-AF65-F5344CB8AC3E}">
        <p14:creationId xmlns:p14="http://schemas.microsoft.com/office/powerpoint/2010/main" val="3370797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12. Deltagar- och ledarlistor</a:t>
            </a:r>
            <a:endParaRPr lang="sv-SE" dirty="0"/>
          </a:p>
        </p:txBody>
      </p:sp>
      <p:sp>
        <p:nvSpPr>
          <p:cNvPr id="3" name="Platshållare för innehåll 2"/>
          <p:cNvSpPr>
            <a:spLocks noGrp="1"/>
          </p:cNvSpPr>
          <p:nvPr>
            <p:ph idx="1"/>
          </p:nvPr>
        </p:nvSpPr>
        <p:spPr/>
        <p:txBody>
          <a:bodyPr/>
          <a:lstStyle/>
          <a:p>
            <a:pPr marL="457200" indent="-457200">
              <a:buFont typeface="Arial" panose="020B0604020202020204" pitchFamily="34" charset="0"/>
              <a:buChar char="•"/>
            </a:pPr>
            <a:r>
              <a:rPr lang="sv-SE" dirty="0" smtClean="0"/>
              <a:t>Namn</a:t>
            </a:r>
          </a:p>
          <a:p>
            <a:pPr marL="457200" indent="-457200">
              <a:buFont typeface="Arial" panose="020B0604020202020204" pitchFamily="34" charset="0"/>
              <a:buChar char="•"/>
            </a:pPr>
            <a:r>
              <a:rPr lang="sv-SE" dirty="0" smtClean="0"/>
              <a:t>Adress</a:t>
            </a:r>
          </a:p>
          <a:p>
            <a:pPr marL="457200" indent="-457200">
              <a:buFont typeface="Arial" panose="020B0604020202020204" pitchFamily="34" charset="0"/>
              <a:buChar char="•"/>
            </a:pPr>
            <a:r>
              <a:rPr lang="sv-SE" dirty="0" smtClean="0"/>
              <a:t>Mejladress</a:t>
            </a:r>
          </a:p>
          <a:p>
            <a:pPr marL="457200" indent="-457200">
              <a:buFont typeface="Arial" panose="020B0604020202020204" pitchFamily="34" charset="0"/>
              <a:buChar char="•"/>
            </a:pPr>
            <a:r>
              <a:rPr lang="sv-SE" dirty="0" smtClean="0"/>
              <a:t>Telefonnummer</a:t>
            </a:r>
          </a:p>
          <a:p>
            <a:pPr marL="457200" indent="-457200">
              <a:buFont typeface="Arial" panose="020B0604020202020204" pitchFamily="34" charset="0"/>
              <a:buChar char="•"/>
            </a:pPr>
            <a:r>
              <a:rPr lang="sv-SE" dirty="0" smtClean="0"/>
              <a:t>Allergier</a:t>
            </a:r>
          </a:p>
          <a:p>
            <a:pPr marL="457200" indent="-457200">
              <a:buFont typeface="Arial" panose="020B0604020202020204" pitchFamily="34" charset="0"/>
              <a:buChar char="•"/>
            </a:pPr>
            <a:r>
              <a:rPr lang="sv-SE" dirty="0" smtClean="0"/>
              <a:t>Matpreferenser</a:t>
            </a:r>
          </a:p>
          <a:p>
            <a:pPr marL="457200" indent="-457200">
              <a:buFont typeface="Arial" panose="020B0604020202020204" pitchFamily="34" charset="0"/>
              <a:buChar char="•"/>
            </a:pPr>
            <a:r>
              <a:rPr lang="sv-SE" dirty="0" smtClean="0"/>
              <a:t>Resetider</a:t>
            </a:r>
          </a:p>
          <a:p>
            <a:endParaRPr lang="sv-SE" dirty="0"/>
          </a:p>
        </p:txBody>
      </p:sp>
    </p:spTree>
    <p:extLst>
      <p:ext uri="{BB962C8B-B14F-4D97-AF65-F5344CB8AC3E}">
        <p14:creationId xmlns:p14="http://schemas.microsoft.com/office/powerpoint/2010/main" val="949175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13. Boka resor</a:t>
            </a:r>
            <a:endParaRPr lang="sv-SE" dirty="0"/>
          </a:p>
        </p:txBody>
      </p:sp>
      <p:sp>
        <p:nvSpPr>
          <p:cNvPr id="3" name="Platshållare för innehåll 2"/>
          <p:cNvSpPr>
            <a:spLocks noGrp="1"/>
          </p:cNvSpPr>
          <p:nvPr>
            <p:ph idx="1"/>
          </p:nvPr>
        </p:nvSpPr>
        <p:spPr/>
        <p:txBody>
          <a:bodyPr/>
          <a:lstStyle/>
          <a:p>
            <a:pPr marL="457200" indent="-457200">
              <a:buFont typeface="Arial" panose="020B0604020202020204" pitchFamily="34" charset="0"/>
              <a:buChar char="•"/>
            </a:pPr>
            <a:r>
              <a:rPr lang="sv-SE" dirty="0" smtClean="0"/>
              <a:t>Föreläsare</a:t>
            </a:r>
          </a:p>
          <a:p>
            <a:pPr marL="457200" indent="-457200">
              <a:buFont typeface="Arial" panose="020B0604020202020204" pitchFamily="34" charset="0"/>
              <a:buChar char="•"/>
            </a:pPr>
            <a:r>
              <a:rPr lang="sv-SE" dirty="0" smtClean="0"/>
              <a:t>Deltagare</a:t>
            </a:r>
            <a:endParaRPr lang="sv-SE" dirty="0"/>
          </a:p>
        </p:txBody>
      </p:sp>
    </p:spTree>
    <p:extLst>
      <p:ext uri="{BB962C8B-B14F-4D97-AF65-F5344CB8AC3E}">
        <p14:creationId xmlns:p14="http://schemas.microsoft.com/office/powerpoint/2010/main" val="2450265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14. Skicka ut bekräftelsebrev</a:t>
            </a:r>
            <a:endParaRPr lang="sv-SE" dirty="0"/>
          </a:p>
        </p:txBody>
      </p:sp>
      <p:sp>
        <p:nvSpPr>
          <p:cNvPr id="3" name="Platshållare för innehåll 2"/>
          <p:cNvSpPr>
            <a:spLocks noGrp="1"/>
          </p:cNvSpPr>
          <p:nvPr>
            <p:ph idx="1"/>
          </p:nvPr>
        </p:nvSpPr>
        <p:spPr/>
        <p:txBody>
          <a:bodyPr>
            <a:normAutofit lnSpcReduction="10000"/>
          </a:bodyPr>
          <a:lstStyle/>
          <a:p>
            <a:pPr marL="457200" indent="-457200">
              <a:buFont typeface="Arial" panose="020B0604020202020204" pitchFamily="34" charset="0"/>
              <a:buChar char="•"/>
            </a:pPr>
            <a:r>
              <a:rPr lang="sv-SE" dirty="0" smtClean="0"/>
              <a:t>Efter sista anmälningsdagen.</a:t>
            </a:r>
            <a:endParaRPr lang="sv-SE" dirty="0" smtClean="0"/>
          </a:p>
          <a:p>
            <a:pPr marL="457200" indent="-457200">
              <a:buFont typeface="Arial" panose="020B0604020202020204" pitchFamily="34" charset="0"/>
              <a:buChar char="•"/>
            </a:pPr>
            <a:r>
              <a:rPr lang="sv-SE" dirty="0" smtClean="0"/>
              <a:t>Datum</a:t>
            </a:r>
          </a:p>
          <a:p>
            <a:pPr marL="457200" indent="-457200">
              <a:buFont typeface="Arial" panose="020B0604020202020204" pitchFamily="34" charset="0"/>
              <a:buChar char="•"/>
            </a:pPr>
            <a:r>
              <a:rPr lang="sv-SE" dirty="0" smtClean="0"/>
              <a:t>Boende</a:t>
            </a:r>
          </a:p>
          <a:p>
            <a:pPr marL="457200" indent="-457200">
              <a:buFont typeface="Arial" panose="020B0604020202020204" pitchFamily="34" charset="0"/>
              <a:buChar char="•"/>
            </a:pPr>
            <a:r>
              <a:rPr lang="sv-SE" dirty="0" smtClean="0"/>
              <a:t>Mat</a:t>
            </a:r>
          </a:p>
          <a:p>
            <a:pPr marL="457200" indent="-457200">
              <a:buFont typeface="Arial" panose="020B0604020202020204" pitchFamily="34" charset="0"/>
              <a:buChar char="•"/>
            </a:pPr>
            <a:r>
              <a:rPr lang="sv-SE" dirty="0" smtClean="0"/>
              <a:t>Ankomst</a:t>
            </a:r>
          </a:p>
          <a:p>
            <a:pPr marL="457200" indent="-457200">
              <a:buFont typeface="Arial" panose="020B0604020202020204" pitchFamily="34" charset="0"/>
              <a:buChar char="•"/>
            </a:pPr>
            <a:r>
              <a:rPr lang="sv-SE" dirty="0" smtClean="0"/>
              <a:t>Avresor</a:t>
            </a:r>
          </a:p>
          <a:p>
            <a:pPr marL="457200" indent="-457200">
              <a:buFont typeface="Arial" panose="020B0604020202020204" pitchFamily="34" charset="0"/>
              <a:buChar char="•"/>
            </a:pPr>
            <a:r>
              <a:rPr lang="sv-SE" dirty="0" smtClean="0"/>
              <a:t>Packlista</a:t>
            </a:r>
          </a:p>
          <a:p>
            <a:pPr marL="457200" indent="-457200">
              <a:buFont typeface="Arial" panose="020B0604020202020204" pitchFamily="34" charset="0"/>
              <a:buChar char="•"/>
            </a:pPr>
            <a:r>
              <a:rPr lang="sv-SE" dirty="0" smtClean="0"/>
              <a:t>Kontaktuppgifter</a:t>
            </a:r>
            <a:endParaRPr lang="sv-SE" dirty="0"/>
          </a:p>
        </p:txBody>
      </p:sp>
    </p:spTree>
    <p:extLst>
      <p:ext uri="{BB962C8B-B14F-4D97-AF65-F5344CB8AC3E}">
        <p14:creationId xmlns:p14="http://schemas.microsoft.com/office/powerpoint/2010/main" val="1494781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15. Dubbelkolla</a:t>
            </a:r>
            <a:endParaRPr lang="sv-SE" dirty="0"/>
          </a:p>
        </p:txBody>
      </p:sp>
      <p:sp>
        <p:nvSpPr>
          <p:cNvPr id="3" name="Platshållare för innehåll 2"/>
          <p:cNvSpPr>
            <a:spLocks noGrp="1"/>
          </p:cNvSpPr>
          <p:nvPr>
            <p:ph idx="1"/>
          </p:nvPr>
        </p:nvSpPr>
        <p:spPr/>
        <p:txBody>
          <a:bodyPr/>
          <a:lstStyle/>
          <a:p>
            <a:pPr marL="457200" indent="-457200">
              <a:buFont typeface="Arial" panose="020B0604020202020204" pitchFamily="34" charset="0"/>
              <a:buChar char="•"/>
            </a:pPr>
            <a:r>
              <a:rPr lang="sv-SE" dirty="0" smtClean="0">
                <a:latin typeface="+mj-lt"/>
              </a:rPr>
              <a:t>Ledare</a:t>
            </a:r>
          </a:p>
          <a:p>
            <a:pPr marL="457200" indent="-457200">
              <a:buFont typeface="Arial" panose="020B0604020202020204" pitchFamily="34" charset="0"/>
              <a:buChar char="•"/>
            </a:pPr>
            <a:r>
              <a:rPr lang="sv-SE" dirty="0" smtClean="0">
                <a:latin typeface="+mj-lt"/>
              </a:rPr>
              <a:t>Föreläsare</a:t>
            </a:r>
          </a:p>
          <a:p>
            <a:pPr marL="457200" indent="-457200">
              <a:buFont typeface="Arial" panose="020B0604020202020204" pitchFamily="34" charset="0"/>
              <a:buChar char="•"/>
            </a:pPr>
            <a:r>
              <a:rPr lang="sv-SE" dirty="0" smtClean="0">
                <a:latin typeface="+mj-lt"/>
              </a:rPr>
              <a:t>Lokal</a:t>
            </a:r>
            <a:endParaRPr lang="sv-SE" dirty="0">
              <a:latin typeface="+mj-lt"/>
            </a:endParaRPr>
          </a:p>
        </p:txBody>
      </p:sp>
    </p:spTree>
    <p:extLst>
      <p:ext uri="{BB962C8B-B14F-4D97-AF65-F5344CB8AC3E}">
        <p14:creationId xmlns:p14="http://schemas.microsoft.com/office/powerpoint/2010/main" val="3330628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Under arrangemanget</a:t>
            </a:r>
            <a:endParaRPr lang="sv-SE" dirty="0"/>
          </a:p>
        </p:txBody>
      </p:sp>
      <p:sp>
        <p:nvSpPr>
          <p:cNvPr id="3" name="Platshållare för innehåll 2"/>
          <p:cNvSpPr>
            <a:spLocks noGrp="1"/>
          </p:cNvSpPr>
          <p:nvPr>
            <p:ph idx="1"/>
          </p:nvPr>
        </p:nvSpPr>
        <p:spPr/>
        <p:txBody>
          <a:bodyPr/>
          <a:lstStyle/>
          <a:p>
            <a:r>
              <a:rPr lang="sv-SE" dirty="0" smtClean="0">
                <a:latin typeface="+mj-lt"/>
              </a:rPr>
              <a:t>16. Ha kul! Se till att alla trivs och mår bra.</a:t>
            </a:r>
          </a:p>
          <a:p>
            <a:r>
              <a:rPr lang="sv-SE" dirty="0" smtClean="0">
                <a:latin typeface="+mj-lt"/>
              </a:rPr>
              <a:t>17. Utvärdera.</a:t>
            </a:r>
            <a:endParaRPr lang="sv-SE" dirty="0">
              <a:latin typeface="+mj-lt"/>
            </a:endParaRPr>
          </a:p>
        </p:txBody>
      </p:sp>
    </p:spTree>
    <p:extLst>
      <p:ext uri="{BB962C8B-B14F-4D97-AF65-F5344CB8AC3E}">
        <p14:creationId xmlns:p14="http://schemas.microsoft.com/office/powerpoint/2010/main" val="2059477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Efter arrangemanget</a:t>
            </a:r>
            <a:endParaRPr lang="sv-SE" dirty="0"/>
          </a:p>
        </p:txBody>
      </p:sp>
      <p:sp>
        <p:nvSpPr>
          <p:cNvPr id="3" name="Platshållare för innehåll 2"/>
          <p:cNvSpPr>
            <a:spLocks noGrp="1"/>
          </p:cNvSpPr>
          <p:nvPr>
            <p:ph idx="1"/>
          </p:nvPr>
        </p:nvSpPr>
        <p:spPr/>
        <p:txBody>
          <a:bodyPr/>
          <a:lstStyle/>
          <a:p>
            <a:r>
              <a:rPr lang="sv-SE" dirty="0" smtClean="0">
                <a:latin typeface="+mj-lt"/>
              </a:rPr>
              <a:t>18. Ekonomisk sammanställning.</a:t>
            </a:r>
          </a:p>
          <a:p>
            <a:r>
              <a:rPr lang="sv-SE" dirty="0" smtClean="0">
                <a:latin typeface="+mj-lt"/>
              </a:rPr>
              <a:t>19. Ekonomisk redovisning.</a:t>
            </a:r>
            <a:endParaRPr lang="sv-SE" dirty="0">
              <a:latin typeface="+mj-lt"/>
            </a:endParaRPr>
          </a:p>
        </p:txBody>
      </p:sp>
    </p:spTree>
    <p:extLst>
      <p:ext uri="{BB962C8B-B14F-4D97-AF65-F5344CB8AC3E}">
        <p14:creationId xmlns:p14="http://schemas.microsoft.com/office/powerpoint/2010/main" val="829003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Innan arrangemanget</a:t>
            </a:r>
          </a:p>
        </p:txBody>
      </p:sp>
      <p:sp>
        <p:nvSpPr>
          <p:cNvPr id="3" name="Platshållare för innehåll 2"/>
          <p:cNvSpPr>
            <a:spLocks noGrp="1"/>
          </p:cNvSpPr>
          <p:nvPr>
            <p:ph idx="1"/>
          </p:nvPr>
        </p:nvSpPr>
        <p:spPr>
          <a:xfrm>
            <a:off x="764131" y="1600200"/>
            <a:ext cx="3604670" cy="4566350"/>
          </a:xfrm>
        </p:spPr>
        <p:txBody>
          <a:bodyPr>
            <a:normAutofit fontScale="85000" lnSpcReduction="20000"/>
          </a:bodyPr>
          <a:lstStyle/>
          <a:p>
            <a:pPr marL="514350" indent="-514350">
              <a:buFont typeface="+mj-lt"/>
              <a:buAutoNum type="arabicPeriod"/>
            </a:pPr>
            <a:r>
              <a:rPr lang="sv-SE" dirty="0" smtClean="0">
                <a:latin typeface="+mj-lt"/>
              </a:rPr>
              <a:t>Beslut om </a:t>
            </a:r>
            <a:r>
              <a:rPr lang="sv-SE" dirty="0" smtClean="0">
                <a:latin typeface="+mj-lt"/>
              </a:rPr>
              <a:t>arrangemang</a:t>
            </a:r>
            <a:endParaRPr lang="sv-SE" dirty="0" smtClean="0">
              <a:latin typeface="+mj-lt"/>
            </a:endParaRPr>
          </a:p>
          <a:p>
            <a:pPr marL="514350" indent="-514350">
              <a:buFont typeface="+mj-lt"/>
              <a:buAutoNum type="arabicPeriod"/>
            </a:pPr>
            <a:r>
              <a:rPr lang="sv-SE" dirty="0" smtClean="0">
                <a:latin typeface="+mj-lt"/>
              </a:rPr>
              <a:t>Kursledning</a:t>
            </a:r>
          </a:p>
          <a:p>
            <a:pPr marL="514350" indent="-514350">
              <a:buFont typeface="+mj-lt"/>
              <a:buAutoNum type="arabicPeriod"/>
            </a:pPr>
            <a:r>
              <a:rPr lang="sv-SE" dirty="0" smtClean="0">
                <a:latin typeface="+mj-lt"/>
              </a:rPr>
              <a:t>Ekonomisk planering</a:t>
            </a:r>
          </a:p>
          <a:p>
            <a:pPr marL="514350" indent="-514350">
              <a:buFont typeface="+mj-lt"/>
              <a:buAutoNum type="arabicPeriod"/>
            </a:pPr>
            <a:r>
              <a:rPr lang="sv-SE" dirty="0" smtClean="0">
                <a:latin typeface="+mj-lt"/>
              </a:rPr>
              <a:t>Boka lokal och </a:t>
            </a:r>
            <a:r>
              <a:rPr lang="sv-SE" dirty="0" smtClean="0">
                <a:latin typeface="+mj-lt"/>
              </a:rPr>
              <a:t>aktiviteter</a:t>
            </a:r>
            <a:endParaRPr lang="sv-SE" dirty="0" smtClean="0">
              <a:latin typeface="+mj-lt"/>
            </a:endParaRPr>
          </a:p>
          <a:p>
            <a:pPr marL="514350" indent="-514350">
              <a:buFont typeface="+mj-lt"/>
              <a:buAutoNum type="arabicPeriod"/>
            </a:pPr>
            <a:r>
              <a:rPr lang="sv-SE" dirty="0" smtClean="0">
                <a:latin typeface="+mj-lt"/>
              </a:rPr>
              <a:t>Skriv och skicka ut en inbjudan</a:t>
            </a:r>
          </a:p>
          <a:p>
            <a:pPr marL="514350" indent="-514350">
              <a:buFont typeface="+mj-lt"/>
              <a:buAutoNum type="arabicPeriod"/>
            </a:pPr>
            <a:r>
              <a:rPr lang="sv-SE" dirty="0" smtClean="0">
                <a:latin typeface="+mj-lt"/>
              </a:rPr>
              <a:t>Gör ett schema</a:t>
            </a:r>
          </a:p>
          <a:p>
            <a:pPr marL="514350" indent="-514350">
              <a:buFont typeface="+mj-lt"/>
              <a:buAutoNum type="arabicPeriod"/>
            </a:pPr>
            <a:r>
              <a:rPr lang="sv-SE" dirty="0" smtClean="0">
                <a:latin typeface="+mj-lt"/>
              </a:rPr>
              <a:t>Hitta ledare</a:t>
            </a:r>
          </a:p>
          <a:p>
            <a:pPr marL="514350" indent="-514350">
              <a:buFont typeface="+mj-lt"/>
              <a:buAutoNum type="arabicPeriod"/>
            </a:pPr>
            <a:r>
              <a:rPr lang="sv-SE" dirty="0" smtClean="0">
                <a:latin typeface="+mj-lt"/>
              </a:rPr>
              <a:t>Planera mat</a:t>
            </a:r>
          </a:p>
          <a:p>
            <a:pPr marL="514350" indent="-514350">
              <a:buFont typeface="+mj-lt"/>
              <a:buAutoNum type="arabicPeriod"/>
            </a:pPr>
            <a:endParaRPr lang="sv-SE" dirty="0"/>
          </a:p>
        </p:txBody>
      </p:sp>
      <p:sp>
        <p:nvSpPr>
          <p:cNvPr id="4" name="Platshållare för innehåll 2"/>
          <p:cNvSpPr txBox="1">
            <a:spLocks/>
          </p:cNvSpPr>
          <p:nvPr/>
        </p:nvSpPr>
        <p:spPr>
          <a:xfrm>
            <a:off x="5203372" y="1600200"/>
            <a:ext cx="3604670" cy="4566350"/>
          </a:xfrm>
          <a:prstGeom prst="rect">
            <a:avLst/>
          </a:prstGeom>
        </p:spPr>
        <p:txBody>
          <a:bodyPr vert="horz" lIns="91440" tIns="45720" rIns="91440" bIns="45720" rtlCol="0">
            <a:normAutofit fontScale="92500" lnSpcReduction="20000"/>
          </a:bodyPr>
          <a:lstStyle>
            <a:lvl1pPr marL="0" indent="0" algn="l" defTabSz="457200" rtl="0" eaLnBrk="1" latinLnBrk="0" hangingPunct="1">
              <a:spcBef>
                <a:spcPts val="786"/>
              </a:spcBef>
              <a:buFontTx/>
              <a:buNone/>
              <a:defRPr sz="3200" kern="1200">
                <a:solidFill>
                  <a:schemeClr val="tx1"/>
                </a:solidFill>
                <a:latin typeface="FreightSans Book"/>
                <a:ea typeface="+mn-ea"/>
                <a:cs typeface="FreightSans Book"/>
              </a:defRPr>
            </a:lvl1pPr>
            <a:lvl2pPr marL="457200" indent="0" algn="l" defTabSz="457200" rtl="0" eaLnBrk="1" latinLnBrk="0" hangingPunct="1">
              <a:spcBef>
                <a:spcPts val="900"/>
              </a:spcBef>
              <a:buFontTx/>
              <a:buNone/>
              <a:defRPr sz="2800" kern="1200">
                <a:solidFill>
                  <a:schemeClr val="tx1"/>
                </a:solidFill>
                <a:latin typeface="FreightSans Book"/>
                <a:ea typeface="+mn-ea"/>
                <a:cs typeface="FreightSans Book"/>
              </a:defRPr>
            </a:lvl2pPr>
            <a:lvl3pPr marL="914400" indent="0" algn="l" defTabSz="457200" rtl="0" eaLnBrk="1" latinLnBrk="0" hangingPunct="1">
              <a:spcBef>
                <a:spcPts val="900"/>
              </a:spcBef>
              <a:buFontTx/>
              <a:buNone/>
              <a:defRPr sz="2400" kern="1200">
                <a:solidFill>
                  <a:schemeClr val="tx1"/>
                </a:solidFill>
                <a:latin typeface="FreightSans Book"/>
                <a:ea typeface="+mn-ea"/>
                <a:cs typeface="FreightSans Book"/>
              </a:defRPr>
            </a:lvl3pPr>
            <a:lvl4pPr marL="1371600" indent="0" algn="l" defTabSz="457200" rtl="0" eaLnBrk="1" latinLnBrk="0" hangingPunct="1">
              <a:spcBef>
                <a:spcPts val="900"/>
              </a:spcBef>
              <a:buFontTx/>
              <a:buNone/>
              <a:defRPr sz="2000" kern="1200">
                <a:solidFill>
                  <a:schemeClr val="tx1"/>
                </a:solidFill>
                <a:latin typeface="FreightSans Book"/>
                <a:ea typeface="+mn-ea"/>
                <a:cs typeface="FreightSans Book"/>
              </a:defRPr>
            </a:lvl4pPr>
            <a:lvl5pPr marL="1828800" indent="0" algn="l" defTabSz="457200" rtl="0" eaLnBrk="1" latinLnBrk="0" hangingPunct="1">
              <a:spcBef>
                <a:spcPts val="900"/>
              </a:spcBef>
              <a:buFontTx/>
              <a:buNone/>
              <a:defRPr sz="2000" kern="1200">
                <a:solidFill>
                  <a:schemeClr val="tx1"/>
                </a:solidFill>
                <a:latin typeface="FreightSans Book"/>
                <a:ea typeface="+mn-ea"/>
                <a:cs typeface="FreightSans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rabicPeriod" startAt="9"/>
            </a:pPr>
            <a:r>
              <a:rPr lang="sv-SE" dirty="0" smtClean="0">
                <a:latin typeface="Calibri" panose="020F0502020204030204" pitchFamily="34" charset="0"/>
              </a:rPr>
              <a:t>Krisplan</a:t>
            </a:r>
          </a:p>
          <a:p>
            <a:pPr marL="514350" indent="-514350">
              <a:buFont typeface="+mj-lt"/>
              <a:buAutoNum type="arabicPeriod" startAt="9"/>
            </a:pPr>
            <a:r>
              <a:rPr lang="sv-SE" dirty="0" smtClean="0">
                <a:latin typeface="Calibri" panose="020F0502020204030204" pitchFamily="34" charset="0"/>
              </a:rPr>
              <a:t>Ledarpolicy</a:t>
            </a:r>
          </a:p>
          <a:p>
            <a:pPr marL="514350" indent="-514350">
              <a:buFont typeface="+mj-lt"/>
              <a:buAutoNum type="arabicPeriod" startAt="9"/>
            </a:pPr>
            <a:r>
              <a:rPr lang="sv-SE" dirty="0" smtClean="0">
                <a:latin typeface="Calibri" panose="020F0502020204030204" pitchFamily="34" charset="0"/>
              </a:rPr>
              <a:t>Detaljplanering klart</a:t>
            </a:r>
          </a:p>
          <a:p>
            <a:pPr marL="514350" indent="-514350">
              <a:buFont typeface="+mj-lt"/>
              <a:buAutoNum type="arabicPeriod" startAt="9"/>
            </a:pPr>
            <a:r>
              <a:rPr lang="sv-SE" dirty="0" smtClean="0">
                <a:latin typeface="Calibri" panose="020F0502020204030204" pitchFamily="34" charset="0"/>
              </a:rPr>
              <a:t>Deltagar- och ledarlistor</a:t>
            </a:r>
          </a:p>
          <a:p>
            <a:pPr marL="514350" indent="-514350">
              <a:buFont typeface="+mj-lt"/>
              <a:buAutoNum type="arabicPeriod" startAt="9"/>
            </a:pPr>
            <a:r>
              <a:rPr lang="sv-SE" dirty="0" smtClean="0">
                <a:latin typeface="Calibri" panose="020F0502020204030204" pitchFamily="34" charset="0"/>
              </a:rPr>
              <a:t>Boka resor</a:t>
            </a:r>
          </a:p>
          <a:p>
            <a:pPr marL="514350" indent="-514350">
              <a:buFont typeface="+mj-lt"/>
              <a:buAutoNum type="arabicPeriod" startAt="9"/>
            </a:pPr>
            <a:r>
              <a:rPr lang="sv-SE" dirty="0" smtClean="0">
                <a:latin typeface="Calibri" panose="020F0502020204030204" pitchFamily="34" charset="0"/>
              </a:rPr>
              <a:t>Skicka ut bekräftelsebrev</a:t>
            </a:r>
          </a:p>
          <a:p>
            <a:pPr marL="514350" indent="-514350">
              <a:buFont typeface="+mj-lt"/>
              <a:buAutoNum type="arabicPeriod" startAt="9"/>
            </a:pPr>
            <a:r>
              <a:rPr lang="sv-SE" dirty="0" smtClean="0">
                <a:latin typeface="Calibri" panose="020F0502020204030204" pitchFamily="34" charset="0"/>
              </a:rPr>
              <a:t>Dubbelkolla</a:t>
            </a:r>
          </a:p>
          <a:p>
            <a:pPr marL="514350" indent="-514350">
              <a:buFont typeface="+mj-lt"/>
              <a:buAutoNum type="arabicPeriod" startAt="9"/>
            </a:pPr>
            <a:endParaRPr lang="sv-SE" dirty="0"/>
          </a:p>
        </p:txBody>
      </p:sp>
    </p:spTree>
    <p:extLst>
      <p:ext uri="{BB962C8B-B14F-4D97-AF65-F5344CB8AC3E}">
        <p14:creationId xmlns:p14="http://schemas.microsoft.com/office/powerpoint/2010/main" val="167944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
            </a:r>
            <a:br>
              <a:rPr lang="sv-SE" dirty="0" smtClean="0"/>
            </a:br>
            <a:r>
              <a:rPr lang="sv-SE" dirty="0" smtClean="0"/>
              <a:t>1. Beslut </a:t>
            </a:r>
            <a:r>
              <a:rPr lang="sv-SE" dirty="0"/>
              <a:t>om </a:t>
            </a:r>
            <a:r>
              <a:rPr lang="sv-SE" dirty="0" smtClean="0"/>
              <a:t>arrangemang</a:t>
            </a:r>
            <a:r>
              <a:rPr lang="sv-SE" dirty="0"/>
              <a:t/>
            </a:r>
            <a:br>
              <a:rPr lang="sv-SE" dirty="0"/>
            </a:br>
            <a:endParaRPr lang="sv-SE" dirty="0"/>
          </a:p>
        </p:txBody>
      </p:sp>
      <p:sp>
        <p:nvSpPr>
          <p:cNvPr id="3" name="Platshållare för innehåll 2"/>
          <p:cNvSpPr>
            <a:spLocks noGrp="1"/>
          </p:cNvSpPr>
          <p:nvPr>
            <p:ph idx="1"/>
          </p:nvPr>
        </p:nvSpPr>
        <p:spPr>
          <a:xfrm>
            <a:off x="764130" y="1600200"/>
            <a:ext cx="7697699" cy="4566350"/>
          </a:xfrm>
        </p:spPr>
        <p:txBody>
          <a:bodyPr/>
          <a:lstStyle/>
          <a:p>
            <a:pPr marL="457200" indent="-457200">
              <a:buFont typeface="Arial" panose="020B0604020202020204" pitchFamily="34" charset="0"/>
              <a:buChar char="•"/>
            </a:pPr>
            <a:r>
              <a:rPr lang="sv-SE" dirty="0" smtClean="0">
                <a:latin typeface="+mj-lt"/>
              </a:rPr>
              <a:t>Innehåll.</a:t>
            </a:r>
          </a:p>
          <a:p>
            <a:pPr marL="457200" indent="-457200">
              <a:buFont typeface="Arial" panose="020B0604020202020204" pitchFamily="34" charset="0"/>
              <a:buChar char="•"/>
            </a:pPr>
            <a:r>
              <a:rPr lang="sv-SE" dirty="0" smtClean="0">
                <a:latin typeface="+mj-lt"/>
              </a:rPr>
              <a:t>Antal deltagare, ev</a:t>
            </a:r>
            <a:r>
              <a:rPr lang="sv-SE" dirty="0">
                <a:latin typeface="+mj-lt"/>
              </a:rPr>
              <a:t>e</a:t>
            </a:r>
            <a:r>
              <a:rPr lang="sv-SE" dirty="0" smtClean="0">
                <a:latin typeface="+mj-lt"/>
              </a:rPr>
              <a:t>ntuella åldersgränser eller specifik målgrupp </a:t>
            </a:r>
            <a:r>
              <a:rPr lang="sv-SE" dirty="0" smtClean="0">
                <a:latin typeface="+mj-lt"/>
              </a:rPr>
              <a:t>för arrangemanget</a:t>
            </a:r>
            <a:r>
              <a:rPr lang="sv-SE" dirty="0" smtClean="0">
                <a:latin typeface="+mj-lt"/>
              </a:rPr>
              <a:t>.</a:t>
            </a:r>
          </a:p>
          <a:p>
            <a:pPr marL="457200" indent="-457200">
              <a:buFont typeface="Arial" panose="020B0604020202020204" pitchFamily="34" charset="0"/>
              <a:buChar char="•"/>
            </a:pPr>
            <a:r>
              <a:rPr lang="sv-SE" dirty="0" smtClean="0">
                <a:latin typeface="+mj-lt"/>
              </a:rPr>
              <a:t>Tid och plats.</a:t>
            </a:r>
          </a:p>
          <a:p>
            <a:pPr marL="457200" indent="-457200">
              <a:buFont typeface="Arial" panose="020B0604020202020204" pitchFamily="34" charset="0"/>
              <a:buChar char="•"/>
            </a:pPr>
            <a:r>
              <a:rPr lang="sv-SE" dirty="0" smtClean="0">
                <a:latin typeface="+mj-lt"/>
              </a:rPr>
              <a:t>Det är bra att sätta ett sista datum för anmälan, en bra riktlinje är 2 veckor innan arrangemanget.</a:t>
            </a:r>
            <a:endParaRPr lang="sv-SE" dirty="0">
              <a:latin typeface="+mj-lt"/>
            </a:endParaRPr>
          </a:p>
        </p:txBody>
      </p:sp>
    </p:spTree>
    <p:extLst>
      <p:ext uri="{BB962C8B-B14F-4D97-AF65-F5344CB8AC3E}">
        <p14:creationId xmlns:p14="http://schemas.microsoft.com/office/powerpoint/2010/main" val="1201812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2. Kursledning</a:t>
            </a:r>
            <a:endParaRPr lang="sv-SE" dirty="0"/>
          </a:p>
        </p:txBody>
      </p:sp>
      <p:sp>
        <p:nvSpPr>
          <p:cNvPr id="3" name="Platshållare för innehåll 2"/>
          <p:cNvSpPr>
            <a:spLocks noGrp="1"/>
          </p:cNvSpPr>
          <p:nvPr>
            <p:ph idx="1"/>
          </p:nvPr>
        </p:nvSpPr>
        <p:spPr/>
        <p:txBody>
          <a:bodyPr/>
          <a:lstStyle/>
          <a:p>
            <a:pPr marL="457200" indent="-457200">
              <a:buFont typeface="Arial" panose="020B0604020202020204" pitchFamily="34" charset="0"/>
              <a:buChar char="•"/>
            </a:pPr>
            <a:r>
              <a:rPr lang="sv-SE" dirty="0" smtClean="0">
                <a:latin typeface="+mj-lt"/>
              </a:rPr>
              <a:t>Vem gör vad?</a:t>
            </a:r>
          </a:p>
          <a:p>
            <a:pPr marL="457200" indent="-457200">
              <a:buFont typeface="Arial" panose="020B0604020202020204" pitchFamily="34" charset="0"/>
              <a:buChar char="•"/>
            </a:pPr>
            <a:r>
              <a:rPr lang="sv-SE" dirty="0" smtClean="0">
                <a:latin typeface="+mj-lt"/>
              </a:rPr>
              <a:t>Vad ansvarar kursledningen för?</a:t>
            </a:r>
          </a:p>
          <a:p>
            <a:pPr marL="457200" indent="-457200">
              <a:buFont typeface="Arial" panose="020B0604020202020204" pitchFamily="34" charset="0"/>
              <a:buChar char="•"/>
            </a:pPr>
            <a:r>
              <a:rPr lang="sv-SE" dirty="0" smtClean="0">
                <a:latin typeface="+mj-lt"/>
              </a:rPr>
              <a:t>Vad har kursledningen till sin hjälp?</a:t>
            </a:r>
            <a:endParaRPr lang="sv-SE" dirty="0">
              <a:latin typeface="+mj-lt"/>
            </a:endParaRPr>
          </a:p>
        </p:txBody>
      </p:sp>
    </p:spTree>
    <p:extLst>
      <p:ext uri="{BB962C8B-B14F-4D97-AF65-F5344CB8AC3E}">
        <p14:creationId xmlns:p14="http://schemas.microsoft.com/office/powerpoint/2010/main" val="2026140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3. Ekonomisk planering</a:t>
            </a:r>
            <a:endParaRPr lang="sv-SE" dirty="0"/>
          </a:p>
        </p:txBody>
      </p:sp>
      <p:sp>
        <p:nvSpPr>
          <p:cNvPr id="3" name="Platshållare för innehåll 2"/>
          <p:cNvSpPr>
            <a:spLocks noGrp="1"/>
          </p:cNvSpPr>
          <p:nvPr>
            <p:ph idx="1"/>
          </p:nvPr>
        </p:nvSpPr>
        <p:spPr/>
        <p:txBody>
          <a:bodyPr/>
          <a:lstStyle/>
          <a:p>
            <a:pPr marL="457200" indent="-457200">
              <a:buFont typeface="Arial" panose="020B0604020202020204" pitchFamily="34" charset="0"/>
              <a:buChar char="•"/>
            </a:pPr>
            <a:r>
              <a:rPr lang="sv-SE" dirty="0" smtClean="0">
                <a:latin typeface="+mj-lt"/>
              </a:rPr>
              <a:t>Hur ska kursen/lägret finansieras?</a:t>
            </a:r>
          </a:p>
          <a:p>
            <a:pPr marL="457200" indent="-457200">
              <a:buFont typeface="Arial" panose="020B0604020202020204" pitchFamily="34" charset="0"/>
              <a:buChar char="•"/>
            </a:pPr>
            <a:r>
              <a:rPr lang="sv-SE" dirty="0" smtClean="0">
                <a:latin typeface="+mj-lt"/>
              </a:rPr>
              <a:t>Hur stor ska deltagaravgiften vara och vad ska ingå?</a:t>
            </a:r>
          </a:p>
          <a:p>
            <a:pPr marL="457200" indent="-457200">
              <a:buFont typeface="Arial" panose="020B0604020202020204" pitchFamily="34" charset="0"/>
              <a:buChar char="•"/>
            </a:pPr>
            <a:r>
              <a:rPr lang="sv-SE" dirty="0" smtClean="0">
                <a:latin typeface="+mj-lt"/>
              </a:rPr>
              <a:t>Vem ska skriva bidragsansökningar</a:t>
            </a:r>
            <a:r>
              <a:rPr lang="sv-SE" dirty="0" smtClean="0">
                <a:latin typeface="+mj-lt"/>
              </a:rPr>
              <a:t>?</a:t>
            </a:r>
          </a:p>
          <a:p>
            <a:pPr marL="457200" indent="-457200">
              <a:buFont typeface="Arial" panose="020B0604020202020204" pitchFamily="34" charset="0"/>
              <a:buChar char="•"/>
            </a:pPr>
            <a:r>
              <a:rPr lang="sv-SE" dirty="0" smtClean="0">
                <a:latin typeface="+mj-lt"/>
              </a:rPr>
              <a:t>Skriv en budget.</a:t>
            </a:r>
            <a:endParaRPr lang="sv-SE" dirty="0">
              <a:latin typeface="+mj-lt"/>
            </a:endParaRPr>
          </a:p>
        </p:txBody>
      </p:sp>
    </p:spTree>
    <p:extLst>
      <p:ext uri="{BB962C8B-B14F-4D97-AF65-F5344CB8AC3E}">
        <p14:creationId xmlns:p14="http://schemas.microsoft.com/office/powerpoint/2010/main" val="3768517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4. Boka lokal och </a:t>
            </a:r>
            <a:r>
              <a:rPr lang="sv-SE" dirty="0" smtClean="0"/>
              <a:t>aktiviteter</a:t>
            </a:r>
            <a:endParaRPr lang="sv-SE" dirty="0"/>
          </a:p>
        </p:txBody>
      </p:sp>
      <p:sp>
        <p:nvSpPr>
          <p:cNvPr id="3" name="Platshållare för innehåll 2"/>
          <p:cNvSpPr>
            <a:spLocks noGrp="1"/>
          </p:cNvSpPr>
          <p:nvPr>
            <p:ph idx="1"/>
          </p:nvPr>
        </p:nvSpPr>
        <p:spPr/>
        <p:txBody>
          <a:bodyPr/>
          <a:lstStyle/>
          <a:p>
            <a:pPr marL="457200" indent="-457200">
              <a:buFont typeface="Arial" panose="020B0604020202020204" pitchFamily="34" charset="0"/>
              <a:buChar char="•"/>
            </a:pPr>
            <a:r>
              <a:rPr lang="sv-SE" dirty="0" smtClean="0">
                <a:latin typeface="+mj-lt"/>
              </a:rPr>
              <a:t>Boka lokal.</a:t>
            </a:r>
          </a:p>
          <a:p>
            <a:pPr marL="457200" indent="-457200">
              <a:buFont typeface="Arial" panose="020B0604020202020204" pitchFamily="34" charset="0"/>
              <a:buChar char="•"/>
            </a:pPr>
            <a:r>
              <a:rPr lang="sv-SE" dirty="0" smtClean="0">
                <a:latin typeface="+mj-lt"/>
              </a:rPr>
              <a:t>Boka aktiviteter.</a:t>
            </a:r>
            <a:endParaRPr lang="sv-SE" dirty="0">
              <a:latin typeface="+mj-lt"/>
            </a:endParaRPr>
          </a:p>
        </p:txBody>
      </p:sp>
    </p:spTree>
    <p:extLst>
      <p:ext uri="{BB962C8B-B14F-4D97-AF65-F5344CB8AC3E}">
        <p14:creationId xmlns:p14="http://schemas.microsoft.com/office/powerpoint/2010/main" val="1251870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5. Skriv och skicka ut en inbjudan</a:t>
            </a:r>
            <a:endParaRPr lang="sv-SE" dirty="0"/>
          </a:p>
        </p:txBody>
      </p:sp>
      <p:sp>
        <p:nvSpPr>
          <p:cNvPr id="3" name="Platshållare för innehåll 2"/>
          <p:cNvSpPr>
            <a:spLocks noGrp="1"/>
          </p:cNvSpPr>
          <p:nvPr>
            <p:ph idx="1"/>
          </p:nvPr>
        </p:nvSpPr>
        <p:spPr/>
        <p:txBody>
          <a:bodyPr>
            <a:normAutofit/>
          </a:bodyPr>
          <a:lstStyle/>
          <a:p>
            <a:pPr marL="457200" indent="-457200">
              <a:buFont typeface="Arial" panose="020B0604020202020204" pitchFamily="34" charset="0"/>
              <a:buChar char="•"/>
            </a:pPr>
            <a:r>
              <a:rPr lang="sv-SE" dirty="0" smtClean="0">
                <a:latin typeface="+mj-lt"/>
              </a:rPr>
              <a:t>Inbjudande och </a:t>
            </a:r>
            <a:r>
              <a:rPr lang="sv-SE" dirty="0" err="1" smtClean="0">
                <a:latin typeface="+mj-lt"/>
              </a:rPr>
              <a:t>peppig</a:t>
            </a:r>
            <a:r>
              <a:rPr lang="sv-SE" dirty="0" smtClean="0">
                <a:latin typeface="+mj-lt"/>
              </a:rPr>
              <a:t>!</a:t>
            </a:r>
          </a:p>
          <a:p>
            <a:pPr marL="457200" indent="-457200">
              <a:buFont typeface="Arial" panose="020B0604020202020204" pitchFamily="34" charset="0"/>
              <a:buChar char="•"/>
            </a:pPr>
            <a:r>
              <a:rPr lang="sv-SE" dirty="0" smtClean="0">
                <a:latin typeface="+mj-lt"/>
              </a:rPr>
              <a:t>Datum, tid, plats, innehåll, deltagaravgift, vad som ingår.</a:t>
            </a:r>
            <a:endParaRPr lang="sv-SE" dirty="0" smtClean="0">
              <a:latin typeface="+mj-lt"/>
            </a:endParaRPr>
          </a:p>
          <a:p>
            <a:pPr marL="457200" indent="-457200">
              <a:buFont typeface="Arial" panose="020B0604020202020204" pitchFamily="34" charset="0"/>
              <a:buChar char="•"/>
            </a:pPr>
            <a:r>
              <a:rPr lang="sv-SE" dirty="0" smtClean="0">
                <a:latin typeface="+mj-lt"/>
              </a:rPr>
              <a:t>Fundera på hur informationen ska spridas: Facebook, hemsidor, bloggar, SMS, mejl, brev, Motdrag.</a:t>
            </a:r>
            <a:endParaRPr lang="sv-SE" dirty="0" smtClean="0">
              <a:latin typeface="+mj-lt"/>
            </a:endParaRPr>
          </a:p>
        </p:txBody>
      </p:sp>
    </p:spTree>
    <p:extLst>
      <p:ext uri="{BB962C8B-B14F-4D97-AF65-F5344CB8AC3E}">
        <p14:creationId xmlns:p14="http://schemas.microsoft.com/office/powerpoint/2010/main" val="4207828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6. Gör ett schema</a:t>
            </a:r>
            <a:endParaRPr lang="sv-SE" dirty="0"/>
          </a:p>
        </p:txBody>
      </p:sp>
      <p:sp>
        <p:nvSpPr>
          <p:cNvPr id="3" name="Platshållare för innehåll 2"/>
          <p:cNvSpPr>
            <a:spLocks noGrp="1"/>
          </p:cNvSpPr>
          <p:nvPr>
            <p:ph idx="1"/>
          </p:nvPr>
        </p:nvSpPr>
        <p:spPr/>
        <p:txBody>
          <a:bodyPr/>
          <a:lstStyle/>
          <a:p>
            <a:pPr marL="457200" indent="-457200">
              <a:buFont typeface="Arial" panose="020B0604020202020204" pitchFamily="34" charset="0"/>
              <a:buChar char="•"/>
            </a:pPr>
            <a:r>
              <a:rPr lang="sv-SE" dirty="0" smtClean="0">
                <a:latin typeface="+mj-lt"/>
              </a:rPr>
              <a:t>Tider.</a:t>
            </a:r>
          </a:p>
          <a:p>
            <a:pPr marL="457200" indent="-457200">
              <a:buFont typeface="Arial" panose="020B0604020202020204" pitchFamily="34" charset="0"/>
              <a:buChar char="•"/>
            </a:pPr>
            <a:r>
              <a:rPr lang="sv-SE" dirty="0">
                <a:latin typeface="+mj-lt"/>
              </a:rPr>
              <a:t>G</a:t>
            </a:r>
            <a:r>
              <a:rPr lang="sv-SE" dirty="0" smtClean="0">
                <a:latin typeface="+mj-lt"/>
              </a:rPr>
              <a:t>oda marginaler.</a:t>
            </a:r>
          </a:p>
        </p:txBody>
      </p:sp>
    </p:spTree>
    <p:extLst>
      <p:ext uri="{BB962C8B-B14F-4D97-AF65-F5344CB8AC3E}">
        <p14:creationId xmlns:p14="http://schemas.microsoft.com/office/powerpoint/2010/main" val="2660476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7. Hitta ledare</a:t>
            </a:r>
            <a:endParaRPr lang="sv-SE" dirty="0"/>
          </a:p>
        </p:txBody>
      </p:sp>
      <p:sp>
        <p:nvSpPr>
          <p:cNvPr id="3" name="Platshållare för innehåll 2"/>
          <p:cNvSpPr>
            <a:spLocks noGrp="1"/>
          </p:cNvSpPr>
          <p:nvPr>
            <p:ph idx="1"/>
          </p:nvPr>
        </p:nvSpPr>
        <p:spPr/>
        <p:txBody>
          <a:bodyPr/>
          <a:lstStyle/>
          <a:p>
            <a:pPr marL="457200" indent="-457200">
              <a:buFont typeface="Arial" panose="020B0604020202020204" pitchFamily="34" charset="0"/>
              <a:buChar char="•"/>
            </a:pPr>
            <a:r>
              <a:rPr lang="sv-SE" dirty="0" smtClean="0">
                <a:latin typeface="+mj-lt"/>
              </a:rPr>
              <a:t>Vilka ska vara ledare?</a:t>
            </a:r>
          </a:p>
          <a:p>
            <a:pPr marL="457200" indent="-457200">
              <a:buFont typeface="Arial" panose="020B0604020202020204" pitchFamily="34" charset="0"/>
              <a:buChar char="•"/>
            </a:pPr>
            <a:r>
              <a:rPr lang="sv-SE" dirty="0" smtClean="0">
                <a:latin typeface="+mj-lt"/>
              </a:rPr>
              <a:t>Vem/vilka ska föreläsa?</a:t>
            </a:r>
            <a:endParaRPr lang="sv-SE" dirty="0">
              <a:latin typeface="+mj-lt"/>
            </a:endParaRPr>
          </a:p>
        </p:txBody>
      </p:sp>
    </p:spTree>
    <p:extLst>
      <p:ext uri="{BB962C8B-B14F-4D97-AF65-F5344CB8AC3E}">
        <p14:creationId xmlns:p14="http://schemas.microsoft.com/office/powerpoint/2010/main" val="4292188385"/>
      </p:ext>
    </p:extLst>
  </p:cSld>
  <p:clrMapOvr>
    <a:masterClrMapping/>
  </p:clrMapOvr>
</p:sld>
</file>

<file path=ppt/theme/theme1.xml><?xml version="1.0" encoding="utf-8"?>
<a:theme xmlns:a="http://schemas.openxmlformats.org/drawingml/2006/main" name="Standard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Standardtema.thmx</Template>
  <TotalTime>349</TotalTime>
  <Words>1344</Words>
  <Application>Microsoft Office PowerPoint</Application>
  <PresentationFormat>Bildspel på skärmen (4:3)</PresentationFormat>
  <Paragraphs>142</Paragraphs>
  <Slides>19</Slides>
  <Notes>18</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19</vt:i4>
      </vt:variant>
    </vt:vector>
  </HeadingPairs>
  <TitlesOfParts>
    <vt:vector size="25" baseType="lpstr">
      <vt:lpstr>Acropolis-HTF-Black</vt:lpstr>
      <vt:lpstr>Arial</vt:lpstr>
      <vt:lpstr>Calibri</vt:lpstr>
      <vt:lpstr>FreightSans Bold</vt:lpstr>
      <vt:lpstr>FreightSans Book</vt:lpstr>
      <vt:lpstr>Standardtema</vt:lpstr>
      <vt:lpstr>Arrangera mera!</vt:lpstr>
      <vt:lpstr>Innan arrangemanget</vt:lpstr>
      <vt:lpstr> 1. Beslut om arrangemang </vt:lpstr>
      <vt:lpstr>2. Kursledning</vt:lpstr>
      <vt:lpstr>3. Ekonomisk planering</vt:lpstr>
      <vt:lpstr>4. Boka lokal och aktiviteter</vt:lpstr>
      <vt:lpstr>5. Skriv och skicka ut en inbjudan</vt:lpstr>
      <vt:lpstr>6. Gör ett schema</vt:lpstr>
      <vt:lpstr>7. Hitta ledare</vt:lpstr>
      <vt:lpstr>8. Planera mat</vt:lpstr>
      <vt:lpstr>9. Krisplan</vt:lpstr>
      <vt:lpstr>10. Ledarpolicy</vt:lpstr>
      <vt:lpstr>11. Detaljplanering klart</vt:lpstr>
      <vt:lpstr>12. Deltagar- och ledarlistor</vt:lpstr>
      <vt:lpstr>13. Boka resor</vt:lpstr>
      <vt:lpstr>14. Skicka ut bekräftelsebrev</vt:lpstr>
      <vt:lpstr>15. Dubbelkolla</vt:lpstr>
      <vt:lpstr>Under arrangemanget</vt:lpstr>
      <vt:lpstr>Efter arrangemanget</vt:lpstr>
    </vt:vector>
  </TitlesOfParts>
  <Company>unf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Kajsa Bengtson Bok</dc:creator>
  <cp:lastModifiedBy>Josefine André</cp:lastModifiedBy>
  <cp:revision>61</cp:revision>
  <dcterms:created xsi:type="dcterms:W3CDTF">2014-12-15T13:34:42Z</dcterms:created>
  <dcterms:modified xsi:type="dcterms:W3CDTF">2016-02-21T10:48:25Z</dcterms:modified>
</cp:coreProperties>
</file>