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9" r:id="rId2"/>
    <p:sldId id="260" r:id="rId3"/>
    <p:sldId id="262"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ECCA4D2-02B5-324C-9296-49157FD67194}">
          <p14:sldIdLst/>
        </p14:section>
        <p14:section name="Förstasidan" id="{DCFB7A5F-935E-F94A-AE44-883DFB1939E2}">
          <p14:sldIdLst>
            <p14:sldId id="259"/>
          </p14:sldIdLst>
        </p14:section>
        <p14:section name="Undersidor" id="{51134279-45D0-4143-A6CB-090653247525}">
          <p14:sldIdLst>
            <p14:sldId id="260"/>
            <p14:sldId id="262"/>
            <p14:sldId id="261"/>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43" autoAdjust="0"/>
  </p:normalViewPr>
  <p:slideViewPr>
    <p:cSldViewPr snapToGrid="0" snapToObjects="1">
      <p:cViewPr varScale="1">
        <p:scale>
          <a:sx n="89" d="100"/>
          <a:sy n="89" d="100"/>
        </p:scale>
        <p:origin x="-120" y="-6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linda.engstrom\Desktop\Ettbrauteliv_utbildningsmodul_2013_Linda%20red.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linda.engstrom\Desktop\Ettbrauteliv_utbildningsmodul_2013_Linda%20r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1"/>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tx>
            <c:strRef>
              <c:f>'Hur ofta'!$A$3</c:f>
              <c:strCache>
                <c:ptCount val="1"/>
                <c:pt idx="0">
                  <c:v>Aldrig (dricker inte alkohol)</c:v>
                </c:pt>
              </c:strCache>
            </c:strRef>
          </c:tx>
          <c:invertIfNegative val="1"/>
          <c:dLbls>
            <c:txPr>
              <a:bodyPr/>
              <a:lstStyle/>
              <a:p>
                <a:pPr>
                  <a:defRPr sz="1400"/>
                </a:pPr>
                <a:endParaRPr lang="sv-SE"/>
              </a:p>
            </c:txPr>
            <c:dLblPos val="outEnd"/>
            <c:showLegendKey val="0"/>
            <c:showVal val="1"/>
            <c:showCatName val="0"/>
            <c:showSerName val="0"/>
            <c:showPercent val="0"/>
            <c:showBubbleSize val="0"/>
            <c:showLeaderLines val="0"/>
          </c:dLbls>
          <c:cat>
            <c:strRef>
              <c:f>'Hur ofta'!$B$2:$D$2</c:f>
              <c:strCache>
                <c:ptCount val="3"/>
                <c:pt idx="0">
                  <c:v>13-15 år (n=102)</c:v>
                </c:pt>
                <c:pt idx="1">
                  <c:v>16-19 år (n=167)</c:v>
                </c:pt>
                <c:pt idx="2">
                  <c:v>20-25 år (n=247)</c:v>
                </c:pt>
              </c:strCache>
            </c:strRef>
          </c:cat>
          <c:val>
            <c:numRef>
              <c:f>'Hur ofta'!$B$3:$D$3</c:f>
              <c:numCache>
                <c:formatCode>0%</c:formatCode>
                <c:ptCount val="3"/>
                <c:pt idx="0">
                  <c:v>0.82</c:v>
                </c:pt>
                <c:pt idx="1">
                  <c:v>0.2</c:v>
                </c:pt>
                <c:pt idx="2">
                  <c:v>0.12</c:v>
                </c:pt>
              </c:numCache>
            </c:numRef>
          </c:val>
        </c:ser>
        <c:ser>
          <c:idx val="1"/>
          <c:order val="1"/>
          <c:tx>
            <c:strRef>
              <c:f>'Hur ofta'!$A$4</c:f>
              <c:strCache>
                <c:ptCount val="1"/>
                <c:pt idx="0">
                  <c:v>Sällan</c:v>
                </c:pt>
              </c:strCache>
            </c:strRef>
          </c:tx>
          <c:invertIfNegative val="1"/>
          <c:dLbls>
            <c:txPr>
              <a:bodyPr/>
              <a:lstStyle/>
              <a:p>
                <a:pPr>
                  <a:defRPr sz="1400"/>
                </a:pPr>
                <a:endParaRPr lang="sv-SE"/>
              </a:p>
            </c:txPr>
            <c:dLblPos val="outEnd"/>
            <c:showLegendKey val="0"/>
            <c:showVal val="1"/>
            <c:showCatName val="0"/>
            <c:showSerName val="0"/>
            <c:showPercent val="0"/>
            <c:showBubbleSize val="0"/>
            <c:showLeaderLines val="0"/>
          </c:dLbls>
          <c:cat>
            <c:strRef>
              <c:f>'Hur ofta'!$B$2:$D$2</c:f>
              <c:strCache>
                <c:ptCount val="3"/>
                <c:pt idx="0">
                  <c:v>13-15 år (n=102)</c:v>
                </c:pt>
                <c:pt idx="1">
                  <c:v>16-19 år (n=167)</c:v>
                </c:pt>
                <c:pt idx="2">
                  <c:v>20-25 år (n=247)</c:v>
                </c:pt>
              </c:strCache>
            </c:strRef>
          </c:cat>
          <c:val>
            <c:numRef>
              <c:f>'Hur ofta'!$B$4:$D$4</c:f>
              <c:numCache>
                <c:formatCode>0%</c:formatCode>
                <c:ptCount val="3"/>
                <c:pt idx="0">
                  <c:v>0.05</c:v>
                </c:pt>
                <c:pt idx="1">
                  <c:v>0.07</c:v>
                </c:pt>
                <c:pt idx="2">
                  <c:v>0.08</c:v>
                </c:pt>
              </c:numCache>
            </c:numRef>
          </c:val>
        </c:ser>
        <c:ser>
          <c:idx val="2"/>
          <c:order val="2"/>
          <c:tx>
            <c:strRef>
              <c:f>'Hur ofta'!$A$5</c:f>
              <c:strCache>
                <c:ptCount val="1"/>
                <c:pt idx="0">
                  <c:v>Högst en eller två gånger per år</c:v>
                </c:pt>
              </c:strCache>
            </c:strRef>
          </c:tx>
          <c:invertIfNegative val="1"/>
          <c:dLbls>
            <c:txPr>
              <a:bodyPr/>
              <a:lstStyle/>
              <a:p>
                <a:pPr>
                  <a:defRPr sz="1400"/>
                </a:pPr>
                <a:endParaRPr lang="sv-SE"/>
              </a:p>
            </c:txPr>
            <c:dLblPos val="outEnd"/>
            <c:showLegendKey val="0"/>
            <c:showVal val="1"/>
            <c:showCatName val="0"/>
            <c:showSerName val="0"/>
            <c:showPercent val="0"/>
            <c:showBubbleSize val="0"/>
            <c:showLeaderLines val="0"/>
          </c:dLbls>
          <c:cat>
            <c:strRef>
              <c:f>'Hur ofta'!$B$2:$D$2</c:f>
              <c:strCache>
                <c:ptCount val="3"/>
                <c:pt idx="0">
                  <c:v>13-15 år (n=102)</c:v>
                </c:pt>
                <c:pt idx="1">
                  <c:v>16-19 år (n=167)</c:v>
                </c:pt>
                <c:pt idx="2">
                  <c:v>20-25 år (n=247)</c:v>
                </c:pt>
              </c:strCache>
            </c:strRef>
          </c:cat>
          <c:val>
            <c:numRef>
              <c:f>'Hur ofta'!$B$5:$D$5</c:f>
              <c:numCache>
                <c:formatCode>0%</c:formatCode>
                <c:ptCount val="3"/>
                <c:pt idx="0">
                  <c:v>0.02</c:v>
                </c:pt>
                <c:pt idx="1">
                  <c:v>0.04</c:v>
                </c:pt>
                <c:pt idx="2">
                  <c:v>0.05</c:v>
                </c:pt>
              </c:numCache>
            </c:numRef>
          </c:val>
        </c:ser>
        <c:ser>
          <c:idx val="3"/>
          <c:order val="3"/>
          <c:tx>
            <c:strRef>
              <c:f>'Hur ofta'!$A$6</c:f>
              <c:strCache>
                <c:ptCount val="1"/>
                <c:pt idx="0">
                  <c:v>1-2 gånger per halvår</c:v>
                </c:pt>
              </c:strCache>
            </c:strRef>
          </c:tx>
          <c:invertIfNegative val="0"/>
          <c:dLbls>
            <c:txPr>
              <a:bodyPr/>
              <a:lstStyle/>
              <a:p>
                <a:pPr>
                  <a:defRPr sz="1400"/>
                </a:pPr>
                <a:endParaRPr lang="sv-SE"/>
              </a:p>
            </c:txPr>
            <c:dLblPos val="outEnd"/>
            <c:showLegendKey val="0"/>
            <c:showVal val="1"/>
            <c:showCatName val="0"/>
            <c:showSerName val="0"/>
            <c:showPercent val="0"/>
            <c:showBubbleSize val="0"/>
            <c:showLeaderLines val="0"/>
          </c:dLbls>
          <c:cat>
            <c:strRef>
              <c:f>'Hur ofta'!$B$2:$D$2</c:f>
              <c:strCache>
                <c:ptCount val="3"/>
                <c:pt idx="0">
                  <c:v>13-15 år (n=102)</c:v>
                </c:pt>
                <c:pt idx="1">
                  <c:v>16-19 år (n=167)</c:v>
                </c:pt>
                <c:pt idx="2">
                  <c:v>20-25 år (n=247)</c:v>
                </c:pt>
              </c:strCache>
            </c:strRef>
          </c:cat>
          <c:val>
            <c:numRef>
              <c:f>'Hur ofta'!$B$6:$D$6</c:f>
              <c:numCache>
                <c:formatCode>0%</c:formatCode>
                <c:ptCount val="3"/>
                <c:pt idx="0">
                  <c:v>0.01</c:v>
                </c:pt>
                <c:pt idx="1">
                  <c:v>0.08</c:v>
                </c:pt>
                <c:pt idx="2">
                  <c:v>0.07</c:v>
                </c:pt>
              </c:numCache>
            </c:numRef>
          </c:val>
        </c:ser>
        <c:ser>
          <c:idx val="4"/>
          <c:order val="4"/>
          <c:tx>
            <c:strRef>
              <c:f>'Hur ofta'!$A$7</c:f>
              <c:strCache>
                <c:ptCount val="1"/>
                <c:pt idx="0">
                  <c:v>1-2 gånger under 3 månader</c:v>
                </c:pt>
              </c:strCache>
            </c:strRef>
          </c:tx>
          <c:invertIfNegative val="0"/>
          <c:dLbls>
            <c:txPr>
              <a:bodyPr/>
              <a:lstStyle/>
              <a:p>
                <a:pPr>
                  <a:defRPr sz="1400"/>
                </a:pPr>
                <a:endParaRPr lang="sv-SE"/>
              </a:p>
            </c:txPr>
            <c:dLblPos val="outEnd"/>
            <c:showLegendKey val="0"/>
            <c:showVal val="1"/>
            <c:showCatName val="0"/>
            <c:showSerName val="0"/>
            <c:showPercent val="0"/>
            <c:showBubbleSize val="0"/>
            <c:showLeaderLines val="0"/>
          </c:dLbls>
          <c:cat>
            <c:strRef>
              <c:f>'Hur ofta'!$B$2:$D$2</c:f>
              <c:strCache>
                <c:ptCount val="3"/>
                <c:pt idx="0">
                  <c:v>13-15 år (n=102)</c:v>
                </c:pt>
                <c:pt idx="1">
                  <c:v>16-19 år (n=167)</c:v>
                </c:pt>
                <c:pt idx="2">
                  <c:v>20-25 år (n=247)</c:v>
                </c:pt>
              </c:strCache>
            </c:strRef>
          </c:cat>
          <c:val>
            <c:numRef>
              <c:f>'Hur ofta'!$B$7:$D$7</c:f>
              <c:numCache>
                <c:formatCode>0%</c:formatCode>
                <c:ptCount val="3"/>
                <c:pt idx="0">
                  <c:v>0.02</c:v>
                </c:pt>
                <c:pt idx="1">
                  <c:v>0.21</c:v>
                </c:pt>
                <c:pt idx="2">
                  <c:v>0.16</c:v>
                </c:pt>
              </c:numCache>
            </c:numRef>
          </c:val>
        </c:ser>
        <c:ser>
          <c:idx val="5"/>
          <c:order val="5"/>
          <c:tx>
            <c:strRef>
              <c:f>'Hur ofta'!$A$8</c:f>
              <c:strCache>
                <c:ptCount val="1"/>
                <c:pt idx="0">
                  <c:v>1-4 gånger i månaden</c:v>
                </c:pt>
              </c:strCache>
            </c:strRef>
          </c:tx>
          <c:invertIfNegative val="0"/>
          <c:dLbls>
            <c:txPr>
              <a:bodyPr/>
              <a:lstStyle/>
              <a:p>
                <a:pPr>
                  <a:defRPr sz="1400"/>
                </a:pPr>
                <a:endParaRPr lang="sv-SE"/>
              </a:p>
            </c:txPr>
            <c:dLblPos val="outEnd"/>
            <c:showLegendKey val="0"/>
            <c:showVal val="1"/>
            <c:showCatName val="0"/>
            <c:showSerName val="0"/>
            <c:showPercent val="0"/>
            <c:showBubbleSize val="0"/>
            <c:showLeaderLines val="0"/>
          </c:dLbls>
          <c:cat>
            <c:strRef>
              <c:f>'Hur ofta'!$B$2:$D$2</c:f>
              <c:strCache>
                <c:ptCount val="3"/>
                <c:pt idx="0">
                  <c:v>13-15 år (n=102)</c:v>
                </c:pt>
                <c:pt idx="1">
                  <c:v>16-19 år (n=167)</c:v>
                </c:pt>
                <c:pt idx="2">
                  <c:v>20-25 år (n=247)</c:v>
                </c:pt>
              </c:strCache>
            </c:strRef>
          </c:cat>
          <c:val>
            <c:numRef>
              <c:f>'Hur ofta'!$B$8:$D$8</c:f>
              <c:numCache>
                <c:formatCode>0%</c:formatCode>
                <c:ptCount val="3"/>
                <c:pt idx="0">
                  <c:v>0.06</c:v>
                </c:pt>
                <c:pt idx="1">
                  <c:v>0.25</c:v>
                </c:pt>
                <c:pt idx="2">
                  <c:v>0.35</c:v>
                </c:pt>
              </c:numCache>
            </c:numRef>
          </c:val>
        </c:ser>
        <c:ser>
          <c:idx val="6"/>
          <c:order val="6"/>
          <c:tx>
            <c:strRef>
              <c:f>'Hur ofta'!$A$9</c:f>
              <c:strCache>
                <c:ptCount val="1"/>
                <c:pt idx="0">
                  <c:v>Minst en gång i veckan</c:v>
                </c:pt>
              </c:strCache>
            </c:strRef>
          </c:tx>
          <c:invertIfNegative val="0"/>
          <c:dLbls>
            <c:txPr>
              <a:bodyPr/>
              <a:lstStyle/>
              <a:p>
                <a:pPr>
                  <a:defRPr sz="1400"/>
                </a:pPr>
                <a:endParaRPr lang="sv-SE"/>
              </a:p>
            </c:txPr>
            <c:dLblPos val="outEnd"/>
            <c:showLegendKey val="0"/>
            <c:showVal val="1"/>
            <c:showCatName val="0"/>
            <c:showSerName val="0"/>
            <c:showPercent val="0"/>
            <c:showBubbleSize val="0"/>
            <c:showLeaderLines val="0"/>
          </c:dLbls>
          <c:cat>
            <c:strRef>
              <c:f>'Hur ofta'!$B$2:$D$2</c:f>
              <c:strCache>
                <c:ptCount val="3"/>
                <c:pt idx="0">
                  <c:v>13-15 år (n=102)</c:v>
                </c:pt>
                <c:pt idx="1">
                  <c:v>16-19 år (n=167)</c:v>
                </c:pt>
                <c:pt idx="2">
                  <c:v>20-25 år (n=247)</c:v>
                </c:pt>
              </c:strCache>
            </c:strRef>
          </c:cat>
          <c:val>
            <c:numRef>
              <c:f>'Hur ofta'!$B$9:$D$9</c:f>
              <c:numCache>
                <c:formatCode>0%</c:formatCode>
                <c:ptCount val="3"/>
                <c:pt idx="0">
                  <c:v>0.0</c:v>
                </c:pt>
                <c:pt idx="1">
                  <c:v>0.1</c:v>
                </c:pt>
                <c:pt idx="2">
                  <c:v>0.15</c:v>
                </c:pt>
              </c:numCache>
            </c:numRef>
          </c:val>
        </c:ser>
        <c:ser>
          <c:idx val="7"/>
          <c:order val="7"/>
          <c:tx>
            <c:strRef>
              <c:f>'Hur ofta'!$A$10</c:f>
              <c:strCache>
                <c:ptCount val="1"/>
                <c:pt idx="0">
                  <c:v>Vill inte svara/vet inte</c:v>
                </c:pt>
              </c:strCache>
            </c:strRef>
          </c:tx>
          <c:invertIfNegative val="0"/>
          <c:dLbls>
            <c:txPr>
              <a:bodyPr/>
              <a:lstStyle/>
              <a:p>
                <a:pPr>
                  <a:defRPr sz="1400"/>
                </a:pPr>
                <a:endParaRPr lang="sv-SE"/>
              </a:p>
            </c:txPr>
            <c:dLblPos val="outEnd"/>
            <c:showLegendKey val="0"/>
            <c:showVal val="1"/>
            <c:showCatName val="0"/>
            <c:showSerName val="0"/>
            <c:showPercent val="0"/>
            <c:showBubbleSize val="0"/>
            <c:showLeaderLines val="0"/>
          </c:dLbls>
          <c:cat>
            <c:strRef>
              <c:f>'Hur ofta'!$B$2:$D$2</c:f>
              <c:strCache>
                <c:ptCount val="3"/>
                <c:pt idx="0">
                  <c:v>13-15 år (n=102)</c:v>
                </c:pt>
                <c:pt idx="1">
                  <c:v>16-19 år (n=167)</c:v>
                </c:pt>
                <c:pt idx="2">
                  <c:v>20-25 år (n=247)</c:v>
                </c:pt>
              </c:strCache>
            </c:strRef>
          </c:cat>
          <c:val>
            <c:numRef>
              <c:f>'Hur ofta'!$B$10:$D$10</c:f>
              <c:numCache>
                <c:formatCode>0%</c:formatCode>
                <c:ptCount val="3"/>
                <c:pt idx="0">
                  <c:v>0.03</c:v>
                </c:pt>
                <c:pt idx="1">
                  <c:v>0.04</c:v>
                </c:pt>
                <c:pt idx="2">
                  <c:v>0.02</c:v>
                </c:pt>
              </c:numCache>
            </c:numRef>
          </c:val>
        </c:ser>
        <c:dLbls>
          <c:dLblPos val="outEnd"/>
          <c:showLegendKey val="0"/>
          <c:showVal val="1"/>
          <c:showCatName val="0"/>
          <c:showSerName val="0"/>
          <c:showPercent val="0"/>
          <c:showBubbleSize val="0"/>
        </c:dLbls>
        <c:gapWidth val="100"/>
        <c:axId val="-2073877592"/>
        <c:axId val="-2073874344"/>
      </c:barChart>
      <c:catAx>
        <c:axId val="-2073877592"/>
        <c:scaling>
          <c:orientation val="minMax"/>
        </c:scaling>
        <c:delete val="0"/>
        <c:axPos val="b"/>
        <c:majorTickMark val="out"/>
        <c:minorTickMark val="none"/>
        <c:tickLblPos val="nextTo"/>
        <c:txPr>
          <a:bodyPr/>
          <a:lstStyle/>
          <a:p>
            <a:pPr>
              <a:defRPr sz="1400"/>
            </a:pPr>
            <a:endParaRPr lang="sv-SE"/>
          </a:p>
        </c:txPr>
        <c:crossAx val="-2073874344"/>
        <c:crossesAt val="0.0"/>
        <c:auto val="1"/>
        <c:lblAlgn val="ctr"/>
        <c:lblOffset val="100"/>
        <c:noMultiLvlLbl val="1"/>
      </c:catAx>
      <c:valAx>
        <c:axId val="-2073874344"/>
        <c:scaling>
          <c:orientation val="minMax"/>
        </c:scaling>
        <c:delete val="0"/>
        <c:axPos val="l"/>
        <c:numFmt formatCode="0%" sourceLinked="1"/>
        <c:majorTickMark val="out"/>
        <c:minorTickMark val="none"/>
        <c:tickLblPos val="nextTo"/>
        <c:crossAx val="-2073877592"/>
        <c:crossesAt val="0.0"/>
        <c:crossBetween val="between"/>
      </c:valAx>
    </c:plotArea>
    <c:legend>
      <c:legendPos val="r"/>
      <c:layout>
        <c:manualLayout>
          <c:xMode val="edge"/>
          <c:yMode val="edge"/>
          <c:x val="0.702100774269996"/>
          <c:y val="0.0540021951962645"/>
          <c:w val="0.277755495722392"/>
          <c:h val="0.512039440114826"/>
        </c:manualLayout>
      </c:layout>
      <c:overlay val="1"/>
      <c:txPr>
        <a:bodyPr/>
        <a:lstStyle/>
        <a:p>
          <a:pPr marL="0">
            <a:spcBef>
              <a:spcPts val="0"/>
            </a:spcBef>
            <a:defRPr sz="1400"/>
          </a:pPr>
          <a:endParaRPr lang="sv-SE"/>
        </a:p>
      </c:txPr>
    </c:legend>
    <c:plotVisOnly val="1"/>
    <c:dispBlanksAs val="zero"/>
    <c:showDLblsOverMax val="1"/>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1"/>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688090671284"/>
          <c:y val="0.280651253002301"/>
          <c:w val="0.664864601821102"/>
          <c:h val="0.586010462306212"/>
        </c:manualLayout>
      </c:layout>
      <c:barChart>
        <c:barDir val="bar"/>
        <c:grouping val="percentStacked"/>
        <c:varyColors val="1"/>
        <c:ser>
          <c:idx val="0"/>
          <c:order val="0"/>
          <c:tx>
            <c:strRef>
              <c:f>'Alkoholfria ställen'!$B$2</c:f>
              <c:strCache>
                <c:ptCount val="1"/>
                <c:pt idx="0">
                  <c:v>Ja</c:v>
                </c:pt>
              </c:strCache>
            </c:strRef>
          </c:tx>
          <c:invertIfNegative val="1"/>
          <c:dLbls>
            <c:txPr>
              <a:bodyPr/>
              <a:lstStyle/>
              <a:p>
                <a:pPr>
                  <a:defRPr sz="1400"/>
                </a:pPr>
                <a:endParaRPr lang="sv-SE"/>
              </a:p>
            </c:txPr>
            <c:dLblPos val="inBase"/>
            <c:showLegendKey val="0"/>
            <c:showVal val="1"/>
            <c:showCatName val="0"/>
            <c:showSerName val="0"/>
            <c:showPercent val="0"/>
            <c:showBubbleSize val="0"/>
            <c:showLeaderLines val="0"/>
          </c:dLbls>
          <c:cat>
            <c:strRef>
              <c:f>'Alkoholfria ställen'!$A$3:$A$4</c:f>
              <c:strCache>
                <c:ptCount val="2"/>
                <c:pt idx="0">
                  <c:v>På helger (fredag till söndag)</c:v>
                </c:pt>
                <c:pt idx="1">
                  <c:v>På vardagar (måndag till fredag)</c:v>
                </c:pt>
              </c:strCache>
            </c:strRef>
          </c:cat>
          <c:val>
            <c:numRef>
              <c:f>'Alkoholfria ställen'!$B$3:$B$4</c:f>
              <c:numCache>
                <c:formatCode>0%</c:formatCode>
                <c:ptCount val="2"/>
                <c:pt idx="0">
                  <c:v>0.27</c:v>
                </c:pt>
                <c:pt idx="1">
                  <c:v>0.27</c:v>
                </c:pt>
              </c:numCache>
            </c:numRef>
          </c:val>
        </c:ser>
        <c:ser>
          <c:idx val="1"/>
          <c:order val="1"/>
          <c:tx>
            <c:strRef>
              <c:f>'Alkoholfria ställen'!$C$2</c:f>
              <c:strCache>
                <c:ptCount val="1"/>
                <c:pt idx="0">
                  <c:v>Nej</c:v>
                </c:pt>
              </c:strCache>
            </c:strRef>
          </c:tx>
          <c:invertIfNegative val="1"/>
          <c:dLbls>
            <c:txPr>
              <a:bodyPr/>
              <a:lstStyle/>
              <a:p>
                <a:pPr>
                  <a:defRPr sz="1400"/>
                </a:pPr>
                <a:endParaRPr lang="sv-SE"/>
              </a:p>
            </c:txPr>
            <c:dLblPos val="inBase"/>
            <c:showLegendKey val="0"/>
            <c:showVal val="1"/>
            <c:showCatName val="0"/>
            <c:showSerName val="0"/>
            <c:showPercent val="0"/>
            <c:showBubbleSize val="0"/>
            <c:showLeaderLines val="0"/>
          </c:dLbls>
          <c:cat>
            <c:strRef>
              <c:f>'Alkoholfria ställen'!$A$3:$A$4</c:f>
              <c:strCache>
                <c:ptCount val="2"/>
                <c:pt idx="0">
                  <c:v>På helger (fredag till söndag)</c:v>
                </c:pt>
                <c:pt idx="1">
                  <c:v>På vardagar (måndag till fredag)</c:v>
                </c:pt>
              </c:strCache>
            </c:strRef>
          </c:cat>
          <c:val>
            <c:numRef>
              <c:f>'Alkoholfria ställen'!$C$3:$C$4</c:f>
              <c:numCache>
                <c:formatCode>0%</c:formatCode>
                <c:ptCount val="2"/>
                <c:pt idx="0">
                  <c:v>0.21</c:v>
                </c:pt>
                <c:pt idx="1">
                  <c:v>0.21</c:v>
                </c:pt>
              </c:numCache>
            </c:numRef>
          </c:val>
        </c:ser>
        <c:ser>
          <c:idx val="2"/>
          <c:order val="2"/>
          <c:tx>
            <c:strRef>
              <c:f>'Alkoholfria ställen'!$D$2</c:f>
              <c:strCache>
                <c:ptCount val="1"/>
                <c:pt idx="0">
                  <c:v>Vet inte</c:v>
                </c:pt>
              </c:strCache>
            </c:strRef>
          </c:tx>
          <c:invertIfNegative val="1"/>
          <c:dLbls>
            <c:txPr>
              <a:bodyPr/>
              <a:lstStyle/>
              <a:p>
                <a:pPr>
                  <a:defRPr sz="1400"/>
                </a:pPr>
                <a:endParaRPr lang="sv-SE"/>
              </a:p>
            </c:txPr>
            <c:dLblPos val="inBase"/>
            <c:showLegendKey val="0"/>
            <c:showVal val="1"/>
            <c:showCatName val="0"/>
            <c:showSerName val="0"/>
            <c:showPercent val="0"/>
            <c:showBubbleSize val="0"/>
            <c:showLeaderLines val="0"/>
          </c:dLbls>
          <c:cat>
            <c:strRef>
              <c:f>'Alkoholfria ställen'!$A$3:$A$4</c:f>
              <c:strCache>
                <c:ptCount val="2"/>
                <c:pt idx="0">
                  <c:v>På helger (fredag till söndag)</c:v>
                </c:pt>
                <c:pt idx="1">
                  <c:v>På vardagar (måndag till fredag)</c:v>
                </c:pt>
              </c:strCache>
            </c:strRef>
          </c:cat>
          <c:val>
            <c:numRef>
              <c:f>'Alkoholfria ställen'!$D$3:$D$4</c:f>
              <c:numCache>
                <c:formatCode>0%</c:formatCode>
                <c:ptCount val="2"/>
                <c:pt idx="0">
                  <c:v>0.52</c:v>
                </c:pt>
                <c:pt idx="1">
                  <c:v>0.52</c:v>
                </c:pt>
              </c:numCache>
            </c:numRef>
          </c:val>
        </c:ser>
        <c:dLbls>
          <c:dLblPos val="inBase"/>
          <c:showLegendKey val="0"/>
          <c:showVal val="1"/>
          <c:showCatName val="0"/>
          <c:showSerName val="0"/>
          <c:showPercent val="0"/>
          <c:showBubbleSize val="0"/>
        </c:dLbls>
        <c:gapWidth val="100"/>
        <c:overlap val="100"/>
        <c:axId val="-2073456040"/>
        <c:axId val="-2073452952"/>
      </c:barChart>
      <c:catAx>
        <c:axId val="-2073456040"/>
        <c:scaling>
          <c:orientation val="minMax"/>
        </c:scaling>
        <c:delete val="0"/>
        <c:axPos val="l"/>
        <c:majorTickMark val="out"/>
        <c:minorTickMark val="none"/>
        <c:tickLblPos val="nextTo"/>
        <c:txPr>
          <a:bodyPr/>
          <a:lstStyle/>
          <a:p>
            <a:pPr>
              <a:defRPr sz="1400"/>
            </a:pPr>
            <a:endParaRPr lang="sv-SE"/>
          </a:p>
        </c:txPr>
        <c:crossAx val="-2073452952"/>
        <c:crossesAt val="0.0"/>
        <c:auto val="1"/>
        <c:lblAlgn val="ctr"/>
        <c:lblOffset val="100"/>
        <c:noMultiLvlLbl val="1"/>
      </c:catAx>
      <c:valAx>
        <c:axId val="-2073452952"/>
        <c:scaling>
          <c:orientation val="minMax"/>
        </c:scaling>
        <c:delete val="0"/>
        <c:axPos val="b"/>
        <c:numFmt formatCode="0%" sourceLinked="1"/>
        <c:majorTickMark val="out"/>
        <c:minorTickMark val="none"/>
        <c:tickLblPos val="nextTo"/>
        <c:txPr>
          <a:bodyPr/>
          <a:lstStyle/>
          <a:p>
            <a:pPr>
              <a:defRPr sz="1400"/>
            </a:pPr>
            <a:endParaRPr lang="sv-SE"/>
          </a:p>
        </c:txPr>
        <c:crossAx val="-2073456040"/>
        <c:crossesAt val="0.0"/>
        <c:crossBetween val="between"/>
      </c:valAx>
    </c:plotArea>
    <c:legend>
      <c:legendPos val="b"/>
      <c:layout/>
      <c:overlay val="0"/>
      <c:txPr>
        <a:bodyPr/>
        <a:lstStyle/>
        <a:p>
          <a:pPr>
            <a:defRPr sz="1400"/>
          </a:pPr>
          <a:endParaRPr lang="sv-SE"/>
        </a:p>
      </c:txPr>
    </c:legend>
    <c:plotVisOnly val="1"/>
    <c:dispBlanksAs val="zero"/>
    <c:showDLblsOverMax val="1"/>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8633B8-9F97-8D47-9781-07D581BDB44D}" type="datetimeFigureOut">
              <a:rPr lang="sv-SE" smtClean="0"/>
              <a:t>2014-12-15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A79705-BAD2-B040-BD5E-951000D27584}" type="slidenum">
              <a:rPr lang="sv-SE" smtClean="0"/>
              <a:t>‹Nr.›</a:t>
            </a:fld>
            <a:endParaRPr lang="sv-SE"/>
          </a:p>
        </p:txBody>
      </p:sp>
    </p:spTree>
    <p:extLst>
      <p:ext uri="{BB962C8B-B14F-4D97-AF65-F5344CB8AC3E}">
        <p14:creationId xmlns:p14="http://schemas.microsoft.com/office/powerpoint/2010/main" val="2228648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Detta är anledningarna till varför vi jobbar med ungas uteliv. Nästan alla i Sverige är överens om att detta är bra syften och det kan vara bra att påpeka att de vi vill med ungas uteliv inte är något otänkbart eller chockerande utan något de flesta politiker, föräldrar, unga och andra vuxna skriver under på.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2</a:t>
            </a:fld>
            <a:endParaRPr lang="sv-SE"/>
          </a:p>
        </p:txBody>
      </p:sp>
    </p:spTree>
    <p:extLst>
      <p:ext uri="{BB962C8B-B14F-4D97-AF65-F5344CB8AC3E}">
        <p14:creationId xmlns:p14="http://schemas.microsoft.com/office/powerpoint/2010/main" val="2554573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I den här åldern utvecklar många sin relation till alkohol och inställningen till vem som ska ordna saker att göra på sin fritid förändras</a:t>
            </a:r>
          </a:p>
          <a:p>
            <a:endParaRPr lang="sv-SE" dirty="0"/>
          </a:p>
        </p:txBody>
      </p:sp>
      <p:sp>
        <p:nvSpPr>
          <p:cNvPr id="4" name="Platshållare för bildnummer 3"/>
          <p:cNvSpPr>
            <a:spLocks noGrp="1"/>
          </p:cNvSpPr>
          <p:nvPr>
            <p:ph type="sldNum" sz="quarter" idx="10"/>
          </p:nvPr>
        </p:nvSpPr>
        <p:spPr/>
        <p:txBody>
          <a:bodyPr/>
          <a:lstStyle/>
          <a:p>
            <a:fld id="{D5A79705-BAD2-B040-BD5E-951000D27584}" type="slidenum">
              <a:rPr lang="sv-SE" smtClean="0"/>
              <a:t>11</a:t>
            </a:fld>
            <a:endParaRPr lang="sv-SE"/>
          </a:p>
        </p:txBody>
      </p:sp>
    </p:spTree>
    <p:extLst>
      <p:ext uri="{BB962C8B-B14F-4D97-AF65-F5344CB8AC3E}">
        <p14:creationId xmlns:p14="http://schemas.microsoft.com/office/powerpoint/2010/main" val="314687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Gruppen 16-19 år är den grupp som urskiljer sig tydligast. Det kan finnas ”goda” och ”destruktiva” anledningar till att dricka alkohol. De goda är av egen fri vilja där det inte finns något grupptryck, förväntan eller utanförskap ifall alkohol inte konsumeras medan de destruktiva anledningarna handlar om att den/de unga inte dricker för att de själva vill utan av andra anledningar. </a:t>
            </a:r>
          </a:p>
          <a:p>
            <a:endParaRPr lang="sv-SE" dirty="0"/>
          </a:p>
        </p:txBody>
      </p:sp>
      <p:sp>
        <p:nvSpPr>
          <p:cNvPr id="4" name="Platshållare för bildnummer 3"/>
          <p:cNvSpPr>
            <a:spLocks noGrp="1"/>
          </p:cNvSpPr>
          <p:nvPr>
            <p:ph type="sldNum" sz="quarter" idx="10"/>
          </p:nvPr>
        </p:nvSpPr>
        <p:spPr/>
        <p:txBody>
          <a:bodyPr/>
          <a:lstStyle/>
          <a:p>
            <a:fld id="{D5A79705-BAD2-B040-BD5E-951000D27584}" type="slidenum">
              <a:rPr lang="sv-SE" smtClean="0"/>
              <a:t>12</a:t>
            </a:fld>
            <a:endParaRPr lang="sv-SE"/>
          </a:p>
        </p:txBody>
      </p:sp>
    </p:spTree>
    <p:extLst>
      <p:ext uri="{BB962C8B-B14F-4D97-AF65-F5344CB8AC3E}">
        <p14:creationId xmlns:p14="http://schemas.microsoft.com/office/powerpoint/2010/main" val="416441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 är viktigt att komma ihåg att ungas konsumtion mellan åldersgrupper skiljer sig markant. Vi får inte förvänta oss att unga på högstadiet ska dricka alkohol eftersom de flesta faktiskt inte gör det och på samma sätt måste vi vara vaksamma över att de äldre åldersgrupperna dricker alkohol rätt så ofta. </a:t>
            </a:r>
          </a:p>
          <a:p>
            <a:endParaRPr lang="sv-SE" dirty="0"/>
          </a:p>
        </p:txBody>
      </p:sp>
      <p:sp>
        <p:nvSpPr>
          <p:cNvPr id="4" name="Platshållare för bildnummer 3"/>
          <p:cNvSpPr>
            <a:spLocks noGrp="1"/>
          </p:cNvSpPr>
          <p:nvPr>
            <p:ph type="sldNum" sz="quarter" idx="10"/>
          </p:nvPr>
        </p:nvSpPr>
        <p:spPr/>
        <p:txBody>
          <a:bodyPr/>
          <a:lstStyle/>
          <a:p>
            <a:fld id="{D5A79705-BAD2-B040-BD5E-951000D27584}" type="slidenum">
              <a:rPr lang="sv-SE" smtClean="0"/>
              <a:t>13</a:t>
            </a:fld>
            <a:endParaRPr lang="sv-SE"/>
          </a:p>
        </p:txBody>
      </p:sp>
    </p:spTree>
    <p:extLst>
      <p:ext uri="{BB962C8B-B14F-4D97-AF65-F5344CB8AC3E}">
        <p14:creationId xmlns:p14="http://schemas.microsoft.com/office/powerpoint/2010/main" val="3608532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UNF:s arbete med utelivet delas in i två områden. Nyktra och onyktra mötesplatser. Båda dessa har olika problem som kräver olika lösningar.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14</a:t>
            </a:fld>
            <a:endParaRPr lang="sv-SE"/>
          </a:p>
        </p:txBody>
      </p:sp>
    </p:spTree>
    <p:extLst>
      <p:ext uri="{BB962C8B-B14F-4D97-AF65-F5344CB8AC3E}">
        <p14:creationId xmlns:p14="http://schemas.microsoft.com/office/powerpoint/2010/main" val="2075564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Här är det tydligt att inställningen till nyktra mötesplatser är god och att unga undviker platser där för mycket alkohol förekommer. Det framgår också att unga själva tror att fler nyktra mötesplatser skull minska alkoholkonsumtionen på både sig själv, sina vänner och unga i stort.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15</a:t>
            </a:fld>
            <a:endParaRPr lang="sv-SE"/>
          </a:p>
        </p:txBody>
      </p:sp>
    </p:spTree>
    <p:extLst>
      <p:ext uri="{BB962C8B-B14F-4D97-AF65-F5344CB8AC3E}">
        <p14:creationId xmlns:p14="http://schemas.microsoft.com/office/powerpoint/2010/main" val="3642775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Många unga har inte råd att betala för dyra fritidsaktiviteter som att bowla, gå på bio eller fika och blir därför hänvisade till de kommunala eller ideella aktiviteter som finns. Dessa är ofta bra men sällan tillräckliga för att täcka in ungas behov. Detta gör att de nyktra mötesplatserna blir exkluderande eftersom det krävs att pengar spenderas eller att mötesplatserna är öppna och tillgängliga för unga.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16</a:t>
            </a:fld>
            <a:endParaRPr lang="sv-SE"/>
          </a:p>
        </p:txBody>
      </p:sp>
    </p:spTree>
    <p:extLst>
      <p:ext uri="{BB962C8B-B14F-4D97-AF65-F5344CB8AC3E}">
        <p14:creationId xmlns:p14="http://schemas.microsoft.com/office/powerpoint/2010/main" val="2720127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Nästan alla kommuner säger att det finns nyktra mötesplatser i den kommunen men unga upplever inte att de finns i samma utsträckning. Att inte veta om att den nykter mötesplats finns är samma sak som att inte har tillgång till den. Alltså har bara var fjärde ung tillgång till en nyktermötesplats vilket är pinsamt få. </a:t>
            </a:r>
          </a:p>
          <a:p>
            <a:endParaRPr lang="sv-SE" dirty="0"/>
          </a:p>
        </p:txBody>
      </p:sp>
      <p:sp>
        <p:nvSpPr>
          <p:cNvPr id="4" name="Platshållare för bildnummer 3"/>
          <p:cNvSpPr>
            <a:spLocks noGrp="1"/>
          </p:cNvSpPr>
          <p:nvPr>
            <p:ph type="sldNum" sz="quarter" idx="10"/>
          </p:nvPr>
        </p:nvSpPr>
        <p:spPr/>
        <p:txBody>
          <a:bodyPr/>
          <a:lstStyle/>
          <a:p>
            <a:fld id="{D5A79705-BAD2-B040-BD5E-951000D27584}" type="slidenum">
              <a:rPr lang="sv-SE" smtClean="0"/>
              <a:t>17</a:t>
            </a:fld>
            <a:endParaRPr lang="sv-SE"/>
          </a:p>
        </p:txBody>
      </p:sp>
    </p:spTree>
    <p:extLst>
      <p:ext uri="{BB962C8B-B14F-4D97-AF65-F5344CB8AC3E}">
        <p14:creationId xmlns:p14="http://schemas.microsoft.com/office/powerpoint/2010/main" val="3466991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Utifrån de problem vi ser så har vi tagit fram några lösningar som vi tror kan bidra till ett bättre uteliv för unga. Här ser ni några av om lösningarna.</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18</a:t>
            </a:fld>
            <a:endParaRPr lang="sv-SE"/>
          </a:p>
        </p:txBody>
      </p:sp>
    </p:spTree>
    <p:extLst>
      <p:ext uri="{BB962C8B-B14F-4D97-AF65-F5344CB8AC3E}">
        <p14:creationId xmlns:p14="http://schemas.microsoft.com/office/powerpoint/2010/main" val="3685391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Detta är några av de problem UNF ser med onyktra mötesplatser. Resultatet av detta är att onyktra mötesplatser blir exkluderande för att många unga inte kan eller vill delta i </a:t>
            </a:r>
            <a:r>
              <a:rPr lang="sv-SE" sz="1200" kern="1200" dirty="0" err="1" smtClean="0">
                <a:solidFill>
                  <a:schemeClr val="tx1"/>
                </a:solidFill>
                <a:effectLst/>
                <a:latin typeface="+mn-lt"/>
                <a:ea typeface="+mn-ea"/>
                <a:cs typeface="+mn-cs"/>
              </a:rPr>
              <a:t>sammahang</a:t>
            </a:r>
            <a:r>
              <a:rPr lang="sv-SE" sz="1200" kern="1200" dirty="0" smtClean="0">
                <a:solidFill>
                  <a:schemeClr val="tx1"/>
                </a:solidFill>
                <a:effectLst/>
                <a:latin typeface="+mn-lt"/>
                <a:ea typeface="+mn-ea"/>
                <a:cs typeface="+mn-cs"/>
              </a:rPr>
              <a:t> där alkohol finns. Alkoholen får allt för stor roll på bekostnad av de unga.</a:t>
            </a:r>
          </a:p>
          <a:p>
            <a:endParaRPr lang="sv-SE" dirty="0"/>
          </a:p>
        </p:txBody>
      </p:sp>
      <p:sp>
        <p:nvSpPr>
          <p:cNvPr id="4" name="Platshållare för bildnummer 3"/>
          <p:cNvSpPr>
            <a:spLocks noGrp="1"/>
          </p:cNvSpPr>
          <p:nvPr>
            <p:ph type="sldNum" sz="quarter" idx="10"/>
          </p:nvPr>
        </p:nvSpPr>
        <p:spPr/>
        <p:txBody>
          <a:bodyPr/>
          <a:lstStyle/>
          <a:p>
            <a:fld id="{D5A79705-BAD2-B040-BD5E-951000D27584}" type="slidenum">
              <a:rPr lang="sv-SE" smtClean="0"/>
              <a:t>19</a:t>
            </a:fld>
            <a:endParaRPr lang="sv-SE"/>
          </a:p>
        </p:txBody>
      </p:sp>
    </p:spTree>
    <p:extLst>
      <p:ext uri="{BB962C8B-B14F-4D97-AF65-F5344CB8AC3E}">
        <p14:creationId xmlns:p14="http://schemas.microsoft.com/office/powerpoint/2010/main" val="2266406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Detta är några av de problem UNF ser med onyktra mötesplatser. Resultatet av detta är att onyktra mötesplatser blir exkluderande för att många unga inte kan eller vill delta i sammanhang där alkohol finns. Alkoholen får allt för stor roll på bekostnad av de unga.</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20</a:t>
            </a:fld>
            <a:endParaRPr lang="sv-SE"/>
          </a:p>
        </p:txBody>
      </p:sp>
    </p:spTree>
    <p:extLst>
      <p:ext uri="{BB962C8B-B14F-4D97-AF65-F5344CB8AC3E}">
        <p14:creationId xmlns:p14="http://schemas.microsoft.com/office/powerpoint/2010/main" val="351115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Uteliv är för oss ett större begrepp än bara krogliv. Utelivet är alla ställen där unga möts som inte är på skolan, på arbetet eller hemma.</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3</a:t>
            </a:fld>
            <a:endParaRPr lang="sv-SE"/>
          </a:p>
        </p:txBody>
      </p:sp>
    </p:spTree>
    <p:extLst>
      <p:ext uri="{BB962C8B-B14F-4D97-AF65-F5344CB8AC3E}">
        <p14:creationId xmlns:p14="http://schemas.microsoft.com/office/powerpoint/2010/main" val="2086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Bilderna efter detta beskriver Bra Uteliv ur ett internt perspektiv, alltså inte vad vi tycker utan hur vi jobbar. </a:t>
            </a: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21</a:t>
            </a:fld>
            <a:endParaRPr lang="sv-SE"/>
          </a:p>
        </p:txBody>
      </p:sp>
    </p:spTree>
    <p:extLst>
      <p:ext uri="{BB962C8B-B14F-4D97-AF65-F5344CB8AC3E}">
        <p14:creationId xmlns:p14="http://schemas.microsoft.com/office/powerpoint/2010/main" val="1946656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Dessa är våra målgrupper för arbetet med Bra Uteliv. Olika målgrupper passar för olika politiska frågor.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22</a:t>
            </a:fld>
            <a:endParaRPr lang="sv-SE"/>
          </a:p>
        </p:txBody>
      </p:sp>
    </p:spTree>
    <p:extLst>
      <p:ext uri="{BB962C8B-B14F-4D97-AF65-F5344CB8AC3E}">
        <p14:creationId xmlns:p14="http://schemas.microsoft.com/office/powerpoint/2010/main" val="4178163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Detta är några av de sätt som vi arbetar på nationellt</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23</a:t>
            </a:fld>
            <a:endParaRPr lang="sv-SE"/>
          </a:p>
        </p:txBody>
      </p:sp>
    </p:spTree>
    <p:extLst>
      <p:ext uri="{BB962C8B-B14F-4D97-AF65-F5344CB8AC3E}">
        <p14:creationId xmlns:p14="http://schemas.microsoft.com/office/powerpoint/2010/main" val="4258961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 finns flera sätt som vi arbetar lokalt med utelivsfrågorna. Dessa är några av dem men här låter vi bara fantasin sätta gränserna eftersom det är medlemmarna som gör större delen av den lokala påverkan.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24</a:t>
            </a:fld>
            <a:endParaRPr lang="sv-SE"/>
          </a:p>
        </p:txBody>
      </p:sp>
    </p:spTree>
    <p:extLst>
      <p:ext uri="{BB962C8B-B14F-4D97-AF65-F5344CB8AC3E}">
        <p14:creationId xmlns:p14="http://schemas.microsoft.com/office/powerpoint/2010/main" val="734657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Vi arbetar med tre former av certifieringar som har olika kriterier. Mer info om varje certifiering finns på </a:t>
            </a:r>
            <a:r>
              <a:rPr lang="sv-SE" sz="1200" u="sng" kern="1200" dirty="0" err="1" smtClean="0">
                <a:solidFill>
                  <a:schemeClr val="tx1"/>
                </a:solidFill>
                <a:effectLst/>
                <a:latin typeface="+mn-lt"/>
                <a:ea typeface="+mn-ea"/>
                <a:cs typeface="+mn-cs"/>
              </a:rPr>
              <a:t>www.unf.se</a:t>
            </a:r>
            <a:endParaRPr lang="sv-SE" dirty="0"/>
          </a:p>
        </p:txBody>
      </p:sp>
      <p:sp>
        <p:nvSpPr>
          <p:cNvPr id="4" name="Platshållare för bildnummer 3"/>
          <p:cNvSpPr>
            <a:spLocks noGrp="1"/>
          </p:cNvSpPr>
          <p:nvPr>
            <p:ph type="sldNum" sz="quarter" idx="10"/>
          </p:nvPr>
        </p:nvSpPr>
        <p:spPr/>
        <p:txBody>
          <a:bodyPr/>
          <a:lstStyle/>
          <a:p>
            <a:fld id="{D5A79705-BAD2-B040-BD5E-951000D27584}" type="slidenum">
              <a:rPr lang="sv-SE" smtClean="0"/>
              <a:t>25</a:t>
            </a:fld>
            <a:endParaRPr lang="sv-SE"/>
          </a:p>
        </p:txBody>
      </p:sp>
    </p:spTree>
    <p:extLst>
      <p:ext uri="{BB962C8B-B14F-4D97-AF65-F5344CB8AC3E}">
        <p14:creationId xmlns:p14="http://schemas.microsoft.com/office/powerpoint/2010/main" val="3752672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Detta beskriver hur vi pratar och beskriver unga och utelivsfrågorna. Pragmatisk innebär att vi är tillmötesgående, kan vrida och vända och se saker ur olika perspektiv samt förstå hur andra tänker. Experter innebär att vi är pålästa och vet vad vi pratar om och håller oss till fakta och radikal agenda innebär att vi tycker starka saker och inte tänker vika oss för att vi får lite motstånd. </a:t>
            </a:r>
          </a:p>
          <a:p>
            <a:endParaRPr lang="sv-SE" dirty="0"/>
          </a:p>
        </p:txBody>
      </p:sp>
      <p:sp>
        <p:nvSpPr>
          <p:cNvPr id="4" name="Platshållare för bildnummer 3"/>
          <p:cNvSpPr>
            <a:spLocks noGrp="1"/>
          </p:cNvSpPr>
          <p:nvPr>
            <p:ph type="sldNum" sz="quarter" idx="10"/>
          </p:nvPr>
        </p:nvSpPr>
        <p:spPr/>
        <p:txBody>
          <a:bodyPr/>
          <a:lstStyle/>
          <a:p>
            <a:fld id="{D5A79705-BAD2-B040-BD5E-951000D27584}" type="slidenum">
              <a:rPr lang="sv-SE" smtClean="0"/>
              <a:t>26</a:t>
            </a:fld>
            <a:endParaRPr lang="sv-SE"/>
          </a:p>
        </p:txBody>
      </p:sp>
    </p:spTree>
    <p:extLst>
      <p:ext uri="{BB962C8B-B14F-4D97-AF65-F5344CB8AC3E}">
        <p14:creationId xmlns:p14="http://schemas.microsoft.com/office/powerpoint/2010/main" val="1938860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smtClean="0">
                <a:solidFill>
                  <a:schemeClr val="tx1"/>
                </a:solidFill>
                <a:effectLst/>
                <a:latin typeface="+mn-lt"/>
                <a:ea typeface="+mn-ea"/>
                <a:cs typeface="+mn-cs"/>
              </a:rPr>
              <a:t>Uppmana gärna till engagemang och fråga/diskutera vad deltagarna vill göra inom ramen för Bra Uteliv.</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27</a:t>
            </a:fld>
            <a:endParaRPr lang="sv-SE"/>
          </a:p>
        </p:txBody>
      </p:sp>
    </p:spTree>
    <p:extLst>
      <p:ext uri="{BB962C8B-B14F-4D97-AF65-F5344CB8AC3E}">
        <p14:creationId xmlns:p14="http://schemas.microsoft.com/office/powerpoint/2010/main" val="637289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Här är några argument vad bra uteliv för unga skulle ge. Alltså, varför det är viktigt att unga kan vara med och påverka deras uteliv.    </a:t>
            </a:r>
          </a:p>
          <a:p>
            <a:endParaRPr lang="sv-SE" dirty="0"/>
          </a:p>
        </p:txBody>
      </p:sp>
      <p:sp>
        <p:nvSpPr>
          <p:cNvPr id="4" name="Platshållare för bildnummer 3"/>
          <p:cNvSpPr>
            <a:spLocks noGrp="1"/>
          </p:cNvSpPr>
          <p:nvPr>
            <p:ph type="sldNum" sz="quarter" idx="10"/>
          </p:nvPr>
        </p:nvSpPr>
        <p:spPr/>
        <p:txBody>
          <a:bodyPr/>
          <a:lstStyle/>
          <a:p>
            <a:fld id="{D5A79705-BAD2-B040-BD5E-951000D27584}" type="slidenum">
              <a:rPr lang="sv-SE" smtClean="0"/>
              <a:t>4</a:t>
            </a:fld>
            <a:endParaRPr lang="sv-SE"/>
          </a:p>
        </p:txBody>
      </p:sp>
    </p:spTree>
    <p:extLst>
      <p:ext uri="{BB962C8B-B14F-4D97-AF65-F5344CB8AC3E}">
        <p14:creationId xmlns:p14="http://schemas.microsoft.com/office/powerpoint/2010/main" val="227570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Fritiden är viktigt av många anledningar. Bra Uteliv under sin fritid motverkar dessa risker och ett dåligt uteliv riskerar att leda till problem.</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5</a:t>
            </a:fld>
            <a:endParaRPr lang="sv-SE"/>
          </a:p>
        </p:txBody>
      </p:sp>
    </p:spTree>
    <p:extLst>
      <p:ext uri="{BB962C8B-B14F-4D97-AF65-F5344CB8AC3E}">
        <p14:creationId xmlns:p14="http://schemas.microsoft.com/office/powerpoint/2010/main" val="4158363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Utelivet rör nästan en femtedel av Sveriges befolkning. Detta är därför en mycket angelägen fråga för många.</a:t>
            </a:r>
          </a:p>
          <a:p>
            <a:endParaRPr lang="sv-SE" dirty="0"/>
          </a:p>
        </p:txBody>
      </p:sp>
      <p:sp>
        <p:nvSpPr>
          <p:cNvPr id="4" name="Platshållare för bildnummer 3"/>
          <p:cNvSpPr>
            <a:spLocks noGrp="1"/>
          </p:cNvSpPr>
          <p:nvPr>
            <p:ph type="sldNum" sz="quarter" idx="10"/>
          </p:nvPr>
        </p:nvSpPr>
        <p:spPr/>
        <p:txBody>
          <a:bodyPr/>
          <a:lstStyle/>
          <a:p>
            <a:fld id="{D5A79705-BAD2-B040-BD5E-951000D27584}" type="slidenum">
              <a:rPr lang="sv-SE" smtClean="0"/>
              <a:t>6</a:t>
            </a:fld>
            <a:endParaRPr lang="sv-SE"/>
          </a:p>
        </p:txBody>
      </p:sp>
    </p:spTree>
    <p:extLst>
      <p:ext uri="{BB962C8B-B14F-4D97-AF65-F5344CB8AC3E}">
        <p14:creationId xmlns:p14="http://schemas.microsoft.com/office/powerpoint/2010/main" val="34257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Det finns en de saker som ungdomar har gemensamt även det skiljer sig lite beroende på ålder. Detta är några exempel. </a:t>
            </a:r>
          </a:p>
          <a:p>
            <a:r>
              <a:rPr lang="sv-SE" sz="1200" i="1" kern="1200" dirty="0" smtClean="0">
                <a:solidFill>
                  <a:schemeClr val="tx1"/>
                </a:solidFill>
                <a:effectLst/>
                <a:latin typeface="+mn-lt"/>
                <a:ea typeface="+mn-ea"/>
                <a:cs typeface="+mn-cs"/>
              </a:rPr>
              <a:t>-Siffrorna som vissas framöver är baserade på den </a:t>
            </a:r>
            <a:r>
              <a:rPr lang="sv-SE" sz="1200" i="1" kern="1200" dirty="0" err="1" smtClean="0">
                <a:solidFill>
                  <a:schemeClr val="tx1"/>
                </a:solidFill>
                <a:effectLst/>
                <a:latin typeface="+mn-lt"/>
                <a:ea typeface="+mn-ea"/>
                <a:cs typeface="+mn-cs"/>
              </a:rPr>
              <a:t>You</a:t>
            </a:r>
            <a:r>
              <a:rPr lang="sv-SE" sz="1200" i="1" kern="1200" dirty="0" smtClean="0">
                <a:solidFill>
                  <a:schemeClr val="tx1"/>
                </a:solidFill>
                <a:effectLst/>
                <a:latin typeface="+mn-lt"/>
                <a:ea typeface="+mn-ea"/>
                <a:cs typeface="+mn-cs"/>
              </a:rPr>
              <a:t> </a:t>
            </a:r>
            <a:r>
              <a:rPr lang="sv-SE" sz="1200" i="1" kern="1200" dirty="0" err="1" smtClean="0">
                <a:solidFill>
                  <a:schemeClr val="tx1"/>
                </a:solidFill>
                <a:effectLst/>
                <a:latin typeface="+mn-lt"/>
                <a:ea typeface="+mn-ea"/>
                <a:cs typeface="+mn-cs"/>
              </a:rPr>
              <a:t>Gov</a:t>
            </a:r>
            <a:r>
              <a:rPr lang="sv-SE" sz="1200" i="1" kern="1200" dirty="0" smtClean="0">
                <a:solidFill>
                  <a:schemeClr val="tx1"/>
                </a:solidFill>
                <a:effectLst/>
                <a:latin typeface="+mn-lt"/>
                <a:ea typeface="+mn-ea"/>
                <a:cs typeface="+mn-cs"/>
              </a:rPr>
              <a:t>-undersökning som UNF gjorde i december 2011. Drygt 500 personer deltog och resultatet kan alltså ses som hyfsat representativt. </a:t>
            </a:r>
            <a:endParaRPr lang="sv-SE"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5A79705-BAD2-B040-BD5E-951000D27584}" type="slidenum">
              <a:rPr lang="sv-SE" smtClean="0"/>
              <a:t>7</a:t>
            </a:fld>
            <a:endParaRPr lang="sv-SE"/>
          </a:p>
        </p:txBody>
      </p:sp>
    </p:spTree>
    <p:extLst>
      <p:ext uri="{BB962C8B-B14F-4D97-AF65-F5344CB8AC3E}">
        <p14:creationId xmlns:p14="http://schemas.microsoft.com/office/powerpoint/2010/main" val="421339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Ungas livsstil skiljer sig mycket mellan åldersgrupperna. Därför har vi delat in dessa i tre olika åldersgrupper. Gruppen 16-19 utskiljer sig extra.  Vi kommer att komma tillbaka till varför senare. </a:t>
            </a:r>
          </a:p>
          <a:p>
            <a:endParaRPr lang="sv-SE" dirty="0"/>
          </a:p>
        </p:txBody>
      </p:sp>
      <p:sp>
        <p:nvSpPr>
          <p:cNvPr id="4" name="Platshållare för bildnummer 3"/>
          <p:cNvSpPr>
            <a:spLocks noGrp="1"/>
          </p:cNvSpPr>
          <p:nvPr>
            <p:ph type="sldNum" sz="quarter" idx="10"/>
          </p:nvPr>
        </p:nvSpPr>
        <p:spPr/>
        <p:txBody>
          <a:bodyPr/>
          <a:lstStyle/>
          <a:p>
            <a:fld id="{D5A79705-BAD2-B040-BD5E-951000D27584}" type="slidenum">
              <a:rPr lang="sv-SE" smtClean="0"/>
              <a:t>8</a:t>
            </a:fld>
            <a:endParaRPr lang="sv-SE"/>
          </a:p>
        </p:txBody>
      </p:sp>
    </p:spTree>
    <p:extLst>
      <p:ext uri="{BB962C8B-B14F-4D97-AF65-F5344CB8AC3E}">
        <p14:creationId xmlns:p14="http://schemas.microsoft.com/office/powerpoint/2010/main" val="23974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Denna åldersgrupp är alltså i stor utsträckning nyktra och inte intresserade av alkohol.  Det visar en studie som CAN (Centralförbundet för alkohol- och narkotika upplysning ) gör varje år.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D5A79705-BAD2-B040-BD5E-951000D27584}" type="slidenum">
              <a:rPr lang="sv-SE" smtClean="0"/>
              <a:t>9</a:t>
            </a:fld>
            <a:endParaRPr lang="sv-SE"/>
          </a:p>
        </p:txBody>
      </p:sp>
    </p:spTree>
    <p:extLst>
      <p:ext uri="{BB962C8B-B14F-4D97-AF65-F5344CB8AC3E}">
        <p14:creationId xmlns:p14="http://schemas.microsoft.com/office/powerpoint/2010/main" val="1653060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I denna åldersgrupp har de flesta sin alkoholdebut och deras inställning till alkohol förändras markant. </a:t>
            </a:r>
          </a:p>
          <a:p>
            <a:endParaRPr lang="sv-SE" dirty="0"/>
          </a:p>
        </p:txBody>
      </p:sp>
      <p:sp>
        <p:nvSpPr>
          <p:cNvPr id="4" name="Platshållare för bildnummer 3"/>
          <p:cNvSpPr>
            <a:spLocks noGrp="1"/>
          </p:cNvSpPr>
          <p:nvPr>
            <p:ph type="sldNum" sz="quarter" idx="10"/>
          </p:nvPr>
        </p:nvSpPr>
        <p:spPr/>
        <p:txBody>
          <a:bodyPr/>
          <a:lstStyle/>
          <a:p>
            <a:fld id="{D5A79705-BAD2-B040-BD5E-951000D27584}" type="slidenum">
              <a:rPr lang="sv-SE" smtClean="0"/>
              <a:t>10</a:t>
            </a:fld>
            <a:endParaRPr lang="sv-SE"/>
          </a:p>
        </p:txBody>
      </p:sp>
    </p:spTree>
    <p:extLst>
      <p:ext uri="{BB962C8B-B14F-4D97-AF65-F5344CB8AC3E}">
        <p14:creationId xmlns:p14="http://schemas.microsoft.com/office/powerpoint/2010/main" val="409583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defRPr>
                <a:latin typeface="FreightSans Bold"/>
                <a:cs typeface="FreightSans Bold"/>
              </a:defRPr>
            </a:lvl1p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solidFill>
                <a:latin typeface="FreightSans Book"/>
                <a:cs typeface="FreightSans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341388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 bilden till platshållaren eller klicka på ikonen för att lägga till den</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fld id="{071427E3-777D-254F-A215-D2293D1309B4}" type="datetimeFigureOut">
              <a:rPr lang="sv-SE" smtClean="0"/>
              <a:t>2014-12-15</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a:lstStyle/>
          <a:p>
            <a:fld id="{12C94C23-9D36-E045-97C9-6BE3F9E3308A}" type="slidenum">
              <a:rPr lang="sv-SE" smtClean="0"/>
              <a:t>‹Nr.›</a:t>
            </a:fld>
            <a:endParaRPr lang="sv-SE"/>
          </a:p>
        </p:txBody>
      </p:sp>
    </p:spTree>
    <p:extLst>
      <p:ext uri="{BB962C8B-B14F-4D97-AF65-F5344CB8AC3E}">
        <p14:creationId xmlns:p14="http://schemas.microsoft.com/office/powerpoint/2010/main" val="146467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071427E3-777D-254F-A215-D2293D1309B4}" type="datetimeFigureOut">
              <a:rPr lang="sv-SE" smtClean="0"/>
              <a:t>2014-12-15</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12C94C23-9D36-E045-97C9-6BE3F9E3308A}" type="slidenum">
              <a:rPr lang="sv-SE" smtClean="0"/>
              <a:t>‹Nr.›</a:t>
            </a:fld>
            <a:endParaRPr lang="sv-SE"/>
          </a:p>
        </p:txBody>
      </p:sp>
    </p:spTree>
    <p:extLst>
      <p:ext uri="{BB962C8B-B14F-4D97-AF65-F5344CB8AC3E}">
        <p14:creationId xmlns:p14="http://schemas.microsoft.com/office/powerpoint/2010/main" val="51506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drät rubrik och text">
    <p:spTree>
      <p:nvGrpSpPr>
        <p:cNvPr id="1" name=""/>
        <p:cNvGrpSpPr/>
        <p:nvPr/>
      </p:nvGrpSpPr>
      <p:grpSpPr>
        <a:xfrm>
          <a:off x="0" y="0"/>
          <a:ext cx="0" cy="0"/>
          <a:chOff x="0" y="0"/>
          <a:chExt cx="0" cy="0"/>
        </a:xfrm>
      </p:grpSpPr>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780539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a:lstStyle/>
          <a:p>
            <a:fld id="{071427E3-777D-254F-A215-D2293D1309B4}" type="datetimeFigureOut">
              <a:rPr lang="sv-SE" smtClean="0"/>
              <a:t>2014-12-15</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a:lstStyle/>
          <a:p>
            <a:fld id="{12C94C23-9D36-E045-97C9-6BE3F9E3308A}" type="slidenum">
              <a:rPr lang="sv-SE" smtClean="0"/>
              <a:t>‹Nr.›</a:t>
            </a:fld>
            <a:endParaRPr lang="sv-SE"/>
          </a:p>
        </p:txBody>
      </p:sp>
    </p:spTree>
    <p:extLst>
      <p:ext uri="{BB962C8B-B14F-4D97-AF65-F5344CB8AC3E}">
        <p14:creationId xmlns:p14="http://schemas.microsoft.com/office/powerpoint/2010/main" val="2929525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a:lstStyle/>
          <a:p>
            <a:fld id="{071427E3-777D-254F-A215-D2293D1309B4}" type="datetimeFigureOut">
              <a:rPr lang="sv-SE" smtClean="0"/>
              <a:t>2014-12-15</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a:lstStyle/>
          <a:p>
            <a:fld id="{12C94C23-9D36-E045-97C9-6BE3F9E3308A}" type="slidenum">
              <a:rPr lang="sv-SE" smtClean="0"/>
              <a:t>‹Nr.›</a:t>
            </a:fld>
            <a:endParaRPr lang="sv-SE"/>
          </a:p>
        </p:txBody>
      </p:sp>
    </p:spTree>
    <p:extLst>
      <p:ext uri="{BB962C8B-B14F-4D97-AF65-F5344CB8AC3E}">
        <p14:creationId xmlns:p14="http://schemas.microsoft.com/office/powerpoint/2010/main" val="234048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441236"/>
            <a:ext cx="8229600" cy="976401"/>
          </a:xfrm>
        </p:spPr>
        <p:txBody>
          <a:bodyPr/>
          <a:lstStyle>
            <a:lvl1pPr>
              <a:defRPr>
                <a:latin typeface="FreightSans Bold"/>
                <a:cs typeface="FreightSans Bold"/>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764130" y="1600200"/>
            <a:ext cx="7555201" cy="4566350"/>
          </a:xfrm>
        </p:spPr>
        <p:txBody>
          <a:bodyPr/>
          <a:lstStyle>
            <a:lvl1pPr marL="0" indent="0">
              <a:buFontTx/>
              <a:buNone/>
              <a:defRPr>
                <a:latin typeface="FreightSans Book"/>
                <a:cs typeface="FreightSans Book"/>
              </a:defRPr>
            </a:lvl1pPr>
            <a:lvl2pPr marL="457200" indent="0">
              <a:buFontTx/>
              <a:buNone/>
              <a:defRPr>
                <a:latin typeface="FreightSans Book"/>
                <a:cs typeface="FreightSans Book"/>
              </a:defRPr>
            </a:lvl2pPr>
            <a:lvl3pPr marL="914400" indent="0">
              <a:buFontTx/>
              <a:buNone/>
              <a:defRPr>
                <a:latin typeface="FreightSans Book"/>
                <a:cs typeface="FreightSans Book"/>
              </a:defRPr>
            </a:lvl3pPr>
            <a:lvl4pPr marL="1371600" indent="0">
              <a:buFontTx/>
              <a:buNone/>
              <a:defRPr>
                <a:latin typeface="FreightSans Book"/>
                <a:cs typeface="FreightSans Book"/>
              </a:defRPr>
            </a:lvl4pPr>
            <a:lvl5pPr marL="1828800" indent="0">
              <a:buFontTx/>
              <a:buNone/>
              <a:defRPr>
                <a:latin typeface="FreightSans Book"/>
                <a:cs typeface="FreightSans Book"/>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12C94C23-9D36-E045-97C9-6BE3F9E3308A}" type="slidenum">
              <a:rPr lang="sv-SE" smtClean="0"/>
              <a:t>‹Nr.›</a:t>
            </a:fld>
            <a:endParaRPr lang="sv-SE"/>
          </a:p>
        </p:txBody>
      </p:sp>
    </p:spTree>
    <p:extLst>
      <p:ext uri="{BB962C8B-B14F-4D97-AF65-F5344CB8AC3E}">
        <p14:creationId xmlns:p14="http://schemas.microsoft.com/office/powerpoint/2010/main" val="169161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368161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071427E3-777D-254F-A215-D2293D1309B4}" type="datetimeFigureOut">
              <a:rPr lang="sv-SE" smtClean="0"/>
              <a:t>2014-12-15</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12C94C23-9D36-E045-97C9-6BE3F9E3308A}" type="slidenum">
              <a:rPr lang="sv-SE" smtClean="0"/>
              <a:t>‹Nr.›</a:t>
            </a:fld>
            <a:endParaRPr lang="sv-SE"/>
          </a:p>
        </p:txBody>
      </p:sp>
    </p:spTree>
    <p:extLst>
      <p:ext uri="{BB962C8B-B14F-4D97-AF65-F5344CB8AC3E}">
        <p14:creationId xmlns:p14="http://schemas.microsoft.com/office/powerpoint/2010/main" val="3033104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fld id="{071427E3-777D-254F-A215-D2293D1309B4}" type="datetimeFigureOut">
              <a:rPr lang="sv-SE" smtClean="0"/>
              <a:t>2014-12-15</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a:lstStyle/>
          <a:p>
            <a:fld id="{12C94C23-9D36-E045-97C9-6BE3F9E3308A}" type="slidenum">
              <a:rPr lang="sv-SE" smtClean="0"/>
              <a:t>‹Nr.›</a:t>
            </a:fld>
            <a:endParaRPr lang="sv-SE"/>
          </a:p>
        </p:txBody>
      </p:sp>
    </p:spTree>
    <p:extLst>
      <p:ext uri="{BB962C8B-B14F-4D97-AF65-F5344CB8AC3E}">
        <p14:creationId xmlns:p14="http://schemas.microsoft.com/office/powerpoint/2010/main" val="226519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a:xfrm>
            <a:off x="457200" y="6356350"/>
            <a:ext cx="2133600" cy="365125"/>
          </a:xfrm>
          <a:prstGeom prst="rect">
            <a:avLst/>
          </a:prstGeom>
        </p:spPr>
        <p:txBody>
          <a:bodyPr/>
          <a:lstStyle/>
          <a:p>
            <a:fld id="{071427E3-777D-254F-A215-D2293D1309B4}" type="datetimeFigureOut">
              <a:rPr lang="sv-SE" smtClean="0"/>
              <a:t>2014-12-15</a:t>
            </a:fld>
            <a:endParaRPr lang="sv-SE"/>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p>
            <a:endParaRPr lang="sv-SE"/>
          </a:p>
        </p:txBody>
      </p:sp>
      <p:sp>
        <p:nvSpPr>
          <p:cNvPr id="9" name="Platshållare för bildnummer 8"/>
          <p:cNvSpPr>
            <a:spLocks noGrp="1"/>
          </p:cNvSpPr>
          <p:nvPr>
            <p:ph type="sldNum" sz="quarter" idx="12"/>
          </p:nvPr>
        </p:nvSpPr>
        <p:spPr>
          <a:xfrm>
            <a:off x="6553200" y="6356350"/>
            <a:ext cx="2133600" cy="365125"/>
          </a:xfrm>
          <a:prstGeom prst="rect">
            <a:avLst/>
          </a:prstGeom>
        </p:spPr>
        <p:txBody>
          <a:bodyPr/>
          <a:lstStyle/>
          <a:p>
            <a:fld id="{12C94C23-9D36-E045-97C9-6BE3F9E3308A}" type="slidenum">
              <a:rPr lang="sv-SE" smtClean="0"/>
              <a:t>‹Nr.›</a:t>
            </a:fld>
            <a:endParaRPr lang="sv-SE"/>
          </a:p>
        </p:txBody>
      </p:sp>
    </p:spTree>
    <p:extLst>
      <p:ext uri="{BB962C8B-B14F-4D97-AF65-F5344CB8AC3E}">
        <p14:creationId xmlns:p14="http://schemas.microsoft.com/office/powerpoint/2010/main" val="397864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a:xfrm>
            <a:off x="457200" y="6356350"/>
            <a:ext cx="2133600" cy="365125"/>
          </a:xfrm>
          <a:prstGeom prst="rect">
            <a:avLst/>
          </a:prstGeom>
        </p:spPr>
        <p:txBody>
          <a:bodyPr/>
          <a:lstStyle/>
          <a:p>
            <a:fld id="{071427E3-777D-254F-A215-D2293D1309B4}" type="datetimeFigureOut">
              <a:rPr lang="sv-SE" smtClean="0"/>
              <a:t>2014-12-15</a:t>
            </a:fld>
            <a:endParaRPr lang="sv-SE"/>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6553200" y="6356350"/>
            <a:ext cx="2133600" cy="365125"/>
          </a:xfrm>
          <a:prstGeom prst="rect">
            <a:avLst/>
          </a:prstGeom>
        </p:spPr>
        <p:txBody>
          <a:bodyPr/>
          <a:lstStyle/>
          <a:p>
            <a:fld id="{12C94C23-9D36-E045-97C9-6BE3F9E3308A}" type="slidenum">
              <a:rPr lang="sv-SE" smtClean="0"/>
              <a:t>‹Nr.›</a:t>
            </a:fld>
            <a:endParaRPr lang="sv-SE"/>
          </a:p>
        </p:txBody>
      </p:sp>
    </p:spTree>
    <p:extLst>
      <p:ext uri="{BB962C8B-B14F-4D97-AF65-F5344CB8AC3E}">
        <p14:creationId xmlns:p14="http://schemas.microsoft.com/office/powerpoint/2010/main" val="167768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457200" y="6356350"/>
            <a:ext cx="2133600" cy="365125"/>
          </a:xfrm>
          <a:prstGeom prst="rect">
            <a:avLst/>
          </a:prstGeom>
        </p:spPr>
        <p:txBody>
          <a:bodyPr/>
          <a:lstStyle/>
          <a:p>
            <a:fld id="{071427E3-777D-254F-A215-D2293D1309B4}" type="datetimeFigureOut">
              <a:rPr lang="sv-SE" smtClean="0"/>
              <a:t>2014-12-15</a:t>
            </a:fld>
            <a:endParaRPr lang="sv-SE"/>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a:p>
        </p:txBody>
      </p:sp>
      <p:sp>
        <p:nvSpPr>
          <p:cNvPr id="4" name="Platshållare för bildnummer 3"/>
          <p:cNvSpPr>
            <a:spLocks noGrp="1"/>
          </p:cNvSpPr>
          <p:nvPr>
            <p:ph type="sldNum" sz="quarter" idx="12"/>
          </p:nvPr>
        </p:nvSpPr>
        <p:spPr>
          <a:xfrm>
            <a:off x="6553200" y="6356350"/>
            <a:ext cx="2133600" cy="365125"/>
          </a:xfrm>
          <a:prstGeom prst="rect">
            <a:avLst/>
          </a:prstGeom>
        </p:spPr>
        <p:txBody>
          <a:bodyPr/>
          <a:lstStyle/>
          <a:p>
            <a:fld id="{12C94C23-9D36-E045-97C9-6BE3F9E3308A}" type="slidenum">
              <a:rPr lang="sv-SE" smtClean="0"/>
              <a:t>‹Nr.›</a:t>
            </a:fld>
            <a:endParaRPr lang="sv-SE"/>
          </a:p>
        </p:txBody>
      </p:sp>
    </p:spTree>
    <p:extLst>
      <p:ext uri="{BB962C8B-B14F-4D97-AF65-F5344CB8AC3E}">
        <p14:creationId xmlns:p14="http://schemas.microsoft.com/office/powerpoint/2010/main" val="208831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a:xfrm>
            <a:off x="457200" y="6356350"/>
            <a:ext cx="2133600" cy="365125"/>
          </a:xfrm>
          <a:prstGeom prst="rect">
            <a:avLst/>
          </a:prstGeom>
        </p:spPr>
        <p:txBody>
          <a:bodyPr/>
          <a:lstStyle/>
          <a:p>
            <a:fld id="{071427E3-777D-254F-A215-D2293D1309B4}" type="datetimeFigureOut">
              <a:rPr lang="sv-SE" smtClean="0"/>
              <a:t>2014-12-15</a:t>
            </a:fld>
            <a:endParaRPr lang="sv-SE"/>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p>
            <a:endParaRPr lang="sv-SE"/>
          </a:p>
        </p:txBody>
      </p:sp>
      <p:sp>
        <p:nvSpPr>
          <p:cNvPr id="7" name="Platshållare för bildnummer 6"/>
          <p:cNvSpPr>
            <a:spLocks noGrp="1"/>
          </p:cNvSpPr>
          <p:nvPr>
            <p:ph type="sldNum" sz="quarter" idx="12"/>
          </p:nvPr>
        </p:nvSpPr>
        <p:spPr>
          <a:xfrm>
            <a:off x="6553200" y="6356350"/>
            <a:ext cx="2133600" cy="365125"/>
          </a:xfrm>
          <a:prstGeom prst="rect">
            <a:avLst/>
          </a:prstGeom>
        </p:spPr>
        <p:txBody>
          <a:bodyPr/>
          <a:lstStyle/>
          <a:p>
            <a:fld id="{12C94C23-9D36-E045-97C9-6BE3F9E3308A}" type="slidenum">
              <a:rPr lang="sv-SE" smtClean="0"/>
              <a:t>‹Nr.›</a:t>
            </a:fld>
            <a:endParaRPr lang="sv-SE"/>
          </a:p>
        </p:txBody>
      </p:sp>
    </p:spTree>
    <p:extLst>
      <p:ext uri="{BB962C8B-B14F-4D97-AF65-F5344CB8AC3E}">
        <p14:creationId xmlns:p14="http://schemas.microsoft.com/office/powerpoint/2010/main" val="30457877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95070" y="570379"/>
            <a:ext cx="8190183" cy="125621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28705" y="1838221"/>
            <a:ext cx="7447578" cy="4271591"/>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65360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xStyles>
    <p:titleStyle>
      <a:lvl1pPr algn="ctr" defTabSz="457200" rtl="0" eaLnBrk="1" latinLnBrk="0" hangingPunct="1">
        <a:spcBef>
          <a:spcPct val="0"/>
        </a:spcBef>
        <a:buNone/>
        <a:defRPr sz="4400" kern="1200">
          <a:solidFill>
            <a:schemeClr val="tx1"/>
          </a:solidFill>
          <a:latin typeface="FreightSans Bold"/>
          <a:ea typeface="+mj-ea"/>
          <a:cs typeface="FreightSans Bold"/>
        </a:defRPr>
      </a:lvl1pPr>
    </p:titleStyle>
    <p:bodyStyle>
      <a:lvl1pPr marL="0" indent="0" algn="l" defTabSz="457200" rtl="0" eaLnBrk="1" latinLnBrk="0" hangingPunct="1">
        <a:spcBef>
          <a:spcPts val="786"/>
        </a:spcBef>
        <a:buFontTx/>
        <a:buNone/>
        <a:defRPr sz="3200" kern="1200">
          <a:solidFill>
            <a:schemeClr val="tx1"/>
          </a:solidFill>
          <a:latin typeface="FreightSans Book"/>
          <a:ea typeface="+mn-ea"/>
          <a:cs typeface="FreightSans Book"/>
        </a:defRPr>
      </a:lvl1pPr>
      <a:lvl2pPr marL="457200" indent="0" algn="l" defTabSz="457200" rtl="0" eaLnBrk="1" latinLnBrk="0" hangingPunct="1">
        <a:spcBef>
          <a:spcPts val="900"/>
        </a:spcBef>
        <a:buFontTx/>
        <a:buNone/>
        <a:defRPr sz="2800" kern="1200">
          <a:solidFill>
            <a:schemeClr val="tx1"/>
          </a:solidFill>
          <a:latin typeface="FreightSans Book"/>
          <a:ea typeface="+mn-ea"/>
          <a:cs typeface="FreightSans Book"/>
        </a:defRPr>
      </a:lvl2pPr>
      <a:lvl3pPr marL="914400" indent="0" algn="l" defTabSz="457200" rtl="0" eaLnBrk="1" latinLnBrk="0" hangingPunct="1">
        <a:spcBef>
          <a:spcPts val="900"/>
        </a:spcBef>
        <a:buFontTx/>
        <a:buNone/>
        <a:defRPr sz="2400" kern="1200">
          <a:solidFill>
            <a:schemeClr val="tx1"/>
          </a:solidFill>
          <a:latin typeface="FreightSans Book"/>
          <a:ea typeface="+mn-ea"/>
          <a:cs typeface="FreightSans Book"/>
        </a:defRPr>
      </a:lvl3pPr>
      <a:lvl4pPr marL="1371600" indent="0" algn="l" defTabSz="457200" rtl="0" eaLnBrk="1" latinLnBrk="0" hangingPunct="1">
        <a:spcBef>
          <a:spcPts val="900"/>
        </a:spcBef>
        <a:buFontTx/>
        <a:buNone/>
        <a:defRPr sz="2000" kern="1200">
          <a:solidFill>
            <a:schemeClr val="tx1"/>
          </a:solidFill>
          <a:latin typeface="FreightSans Book"/>
          <a:ea typeface="+mn-ea"/>
          <a:cs typeface="FreightSans Book"/>
        </a:defRPr>
      </a:lvl4pPr>
      <a:lvl5pPr marL="1828800" indent="0" algn="l" defTabSz="457200" rtl="0" eaLnBrk="1" latinLnBrk="0" hangingPunct="1">
        <a:spcBef>
          <a:spcPts val="900"/>
        </a:spcBef>
        <a:buFontTx/>
        <a:buNone/>
        <a:defRPr sz="2000" kern="1200">
          <a:solidFill>
            <a:schemeClr val="tx1"/>
          </a:solidFill>
          <a:latin typeface="FreightSans Book"/>
          <a:ea typeface="+mn-ea"/>
          <a:cs typeface="FreightSans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2184853"/>
            <a:ext cx="7772400" cy="1470025"/>
          </a:xfrm>
        </p:spPr>
        <p:txBody>
          <a:bodyPr/>
          <a:lstStyle/>
          <a:p>
            <a:r>
              <a:rPr lang="sv-SE" dirty="0" smtClean="0"/>
              <a:t>Bra uteliv – för unga</a:t>
            </a:r>
            <a:endParaRPr lang="sv-SE" dirty="0"/>
          </a:p>
        </p:txBody>
      </p:sp>
    </p:spTree>
    <p:extLst>
      <p:ext uri="{BB962C8B-B14F-4D97-AF65-F5344CB8AC3E}">
        <p14:creationId xmlns:p14="http://schemas.microsoft.com/office/powerpoint/2010/main" val="71879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Åldergrupp</a:t>
            </a:r>
            <a:r>
              <a:rPr lang="sv-SE" dirty="0" smtClean="0"/>
              <a:t> 16-19</a:t>
            </a:r>
            <a:endParaRPr lang="sv-SE" dirty="0"/>
          </a:p>
        </p:txBody>
      </p:sp>
      <p:sp>
        <p:nvSpPr>
          <p:cNvPr id="3" name="Platshållare för innehåll 2"/>
          <p:cNvSpPr>
            <a:spLocks noGrp="1"/>
          </p:cNvSpPr>
          <p:nvPr>
            <p:ph idx="1"/>
          </p:nvPr>
        </p:nvSpPr>
        <p:spPr>
          <a:xfrm>
            <a:off x="764130" y="1600200"/>
            <a:ext cx="7555201" cy="4378478"/>
          </a:xfrm>
        </p:spPr>
        <p:txBody>
          <a:bodyPr>
            <a:normAutofit fontScale="85000" lnSpcReduction="20000"/>
          </a:bodyPr>
          <a:lstStyle/>
          <a:p>
            <a:r>
              <a:rPr lang="sv-SE" dirty="0">
                <a:latin typeface="FreightSans Book" charset="0"/>
              </a:rPr>
              <a:t>De flesta gör sin </a:t>
            </a:r>
            <a:r>
              <a:rPr lang="sv-SE" dirty="0" smtClean="0">
                <a:latin typeface="FreightSans Book" charset="0"/>
              </a:rPr>
              <a:t>alkoholdebut</a:t>
            </a:r>
          </a:p>
          <a:p>
            <a:endParaRPr lang="sv-SE" dirty="0">
              <a:latin typeface="FreightSans Book" charset="0"/>
            </a:endParaRPr>
          </a:p>
          <a:p>
            <a:r>
              <a:rPr lang="sv-SE" dirty="0">
                <a:latin typeface="FreightSans Book" charset="0"/>
              </a:rPr>
              <a:t>43 % är </a:t>
            </a:r>
            <a:r>
              <a:rPr lang="sv-SE" dirty="0" err="1">
                <a:latin typeface="FreightSans Book" charset="0"/>
              </a:rPr>
              <a:t>positivit</a:t>
            </a:r>
            <a:r>
              <a:rPr lang="sv-SE" dirty="0">
                <a:latin typeface="FreightSans Book" charset="0"/>
              </a:rPr>
              <a:t> inställda till </a:t>
            </a:r>
            <a:r>
              <a:rPr lang="sv-SE" dirty="0" smtClean="0">
                <a:latin typeface="FreightSans Book" charset="0"/>
              </a:rPr>
              <a:t>alkohol</a:t>
            </a:r>
          </a:p>
          <a:p>
            <a:endParaRPr lang="sv-SE" dirty="0">
              <a:latin typeface="FreightSans Book" charset="0"/>
            </a:endParaRPr>
          </a:p>
          <a:p>
            <a:r>
              <a:rPr lang="sv-SE" dirty="0">
                <a:latin typeface="FreightSans Book" charset="0"/>
              </a:rPr>
              <a:t>Dricker ofta för att de inte har något att göra, att kompisarna gör det, för att våga mer </a:t>
            </a:r>
            <a:endParaRPr lang="sv-SE" dirty="0" smtClean="0">
              <a:latin typeface="FreightSans Book" charset="0"/>
            </a:endParaRPr>
          </a:p>
          <a:p>
            <a:endParaRPr lang="sv-SE" dirty="0">
              <a:latin typeface="FreightSans Book" charset="0"/>
            </a:endParaRPr>
          </a:p>
          <a:p>
            <a:r>
              <a:rPr lang="sv-SE" dirty="0">
                <a:latin typeface="FreightSans Book" charset="0"/>
              </a:rPr>
              <a:t>56% tycker att det satsas för lite på deras </a:t>
            </a:r>
            <a:r>
              <a:rPr lang="sv-SE" dirty="0" smtClean="0">
                <a:latin typeface="FreightSans Book" charset="0"/>
              </a:rPr>
              <a:t>uteliv</a:t>
            </a:r>
          </a:p>
          <a:p>
            <a:endParaRPr lang="sv-SE" dirty="0">
              <a:latin typeface="FreightSans Book" charset="0"/>
            </a:endParaRPr>
          </a:p>
          <a:p>
            <a:r>
              <a:rPr lang="sv-SE" dirty="0">
                <a:latin typeface="FreightSans Book" charset="0"/>
              </a:rPr>
              <a:t>72% skulle vilja göra någon annan fritidsaktivitet</a:t>
            </a:r>
          </a:p>
          <a:p>
            <a:endParaRPr lang="sv-SE" dirty="0"/>
          </a:p>
        </p:txBody>
      </p:sp>
    </p:spTree>
    <p:extLst>
      <p:ext uri="{BB962C8B-B14F-4D97-AF65-F5344CB8AC3E}">
        <p14:creationId xmlns:p14="http://schemas.microsoft.com/office/powerpoint/2010/main" val="324224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Åldergrupp</a:t>
            </a:r>
            <a:r>
              <a:rPr lang="sv-SE" dirty="0" smtClean="0"/>
              <a:t> 20-25</a:t>
            </a:r>
            <a:endParaRPr lang="sv-SE" dirty="0"/>
          </a:p>
        </p:txBody>
      </p:sp>
      <p:sp>
        <p:nvSpPr>
          <p:cNvPr id="3" name="Platshållare för innehåll 2"/>
          <p:cNvSpPr>
            <a:spLocks noGrp="1"/>
          </p:cNvSpPr>
          <p:nvPr>
            <p:ph idx="1"/>
          </p:nvPr>
        </p:nvSpPr>
        <p:spPr/>
        <p:txBody>
          <a:bodyPr>
            <a:normAutofit fontScale="92500" lnSpcReduction="10000"/>
          </a:bodyPr>
          <a:lstStyle/>
          <a:p>
            <a:r>
              <a:rPr lang="sv-SE" dirty="0">
                <a:latin typeface="FreightSans Book" charset="0"/>
              </a:rPr>
              <a:t>En stor majoritet är </a:t>
            </a:r>
            <a:r>
              <a:rPr lang="sv-SE" dirty="0" smtClean="0">
                <a:latin typeface="FreightSans Book" charset="0"/>
              </a:rPr>
              <a:t>alkoholkonsumenter</a:t>
            </a:r>
          </a:p>
          <a:p>
            <a:endParaRPr lang="sv-SE" dirty="0">
              <a:latin typeface="FreightSans Book" charset="0"/>
            </a:endParaRPr>
          </a:p>
          <a:p>
            <a:r>
              <a:rPr lang="sv-SE" dirty="0">
                <a:latin typeface="FreightSans Book" charset="0"/>
              </a:rPr>
              <a:t>Dricker mest alkohol, 55% dricker 1-4 gånger i </a:t>
            </a:r>
            <a:r>
              <a:rPr lang="sv-SE" dirty="0" smtClean="0">
                <a:latin typeface="FreightSans Book" charset="0"/>
              </a:rPr>
              <a:t>månaden</a:t>
            </a:r>
          </a:p>
          <a:p>
            <a:endParaRPr lang="sv-SE" dirty="0">
              <a:latin typeface="FreightSans Book" charset="0"/>
            </a:endParaRPr>
          </a:p>
          <a:p>
            <a:r>
              <a:rPr lang="sv-SE" dirty="0">
                <a:latin typeface="FreightSans Book" charset="0"/>
              </a:rPr>
              <a:t>74% skulle vilja göra något annat på </a:t>
            </a:r>
            <a:r>
              <a:rPr lang="sv-SE" dirty="0" smtClean="0">
                <a:latin typeface="FreightSans Book" charset="0"/>
              </a:rPr>
              <a:t>fritiden</a:t>
            </a:r>
          </a:p>
          <a:p>
            <a:endParaRPr lang="sv-SE" dirty="0">
              <a:latin typeface="FreightSans Book" charset="0"/>
            </a:endParaRPr>
          </a:p>
          <a:p>
            <a:r>
              <a:rPr lang="sv-SE" dirty="0">
                <a:latin typeface="FreightSans Book" charset="0"/>
              </a:rPr>
              <a:t>Förväntar sig inte att kommunen ska ordna deras uteliv</a:t>
            </a:r>
          </a:p>
          <a:p>
            <a:endParaRPr lang="sv-SE" dirty="0"/>
          </a:p>
        </p:txBody>
      </p:sp>
    </p:spTree>
    <p:extLst>
      <p:ext uri="{BB962C8B-B14F-4D97-AF65-F5344CB8AC3E}">
        <p14:creationId xmlns:p14="http://schemas.microsoft.com/office/powerpoint/2010/main" val="237434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Varför unga (16-19) dricker alkohol</a:t>
            </a:r>
            <a:endParaRPr lang="sv-SE" dirty="0"/>
          </a:p>
        </p:txBody>
      </p:sp>
      <p:sp>
        <p:nvSpPr>
          <p:cNvPr id="4" name="Platshållare för innehåll 2"/>
          <p:cNvSpPr>
            <a:spLocks noGrp="1"/>
          </p:cNvSpPr>
          <p:nvPr/>
        </p:nvSpPr>
        <p:spPr bwMode="auto">
          <a:xfrm>
            <a:off x="764130" y="1441778"/>
            <a:ext cx="8229600" cy="5475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defTabSz="457200" rtl="0" eaLnBrk="1" latinLnBrk="0" hangingPunct="1">
              <a:spcBef>
                <a:spcPct val="20000"/>
              </a:spcBef>
              <a:buFont typeface="Arial"/>
              <a:buChar char="•"/>
              <a:defRPr sz="3200" kern="1200">
                <a:solidFill>
                  <a:schemeClr val="tx1"/>
                </a:solidFill>
                <a:latin typeface="FreightSans Book"/>
                <a:ea typeface="+mn-ea"/>
                <a:cs typeface="FreightSans Book"/>
              </a:defRPr>
            </a:lvl1pPr>
            <a:lvl2pPr marL="742950" indent="-285750" algn="l" defTabSz="457200" rtl="0" eaLnBrk="1" latinLnBrk="0" hangingPunct="1">
              <a:spcBef>
                <a:spcPct val="20000"/>
              </a:spcBef>
              <a:buFont typeface="Arial"/>
              <a:buChar char="–"/>
              <a:defRPr sz="2800" kern="1200">
                <a:solidFill>
                  <a:schemeClr val="tx1"/>
                </a:solidFill>
                <a:latin typeface="FreightSans Book"/>
                <a:ea typeface="+mn-ea"/>
                <a:cs typeface="FreightSans Book"/>
              </a:defRPr>
            </a:lvl2pPr>
            <a:lvl3pPr marL="1143000" indent="-228600" algn="l" defTabSz="457200" rtl="0" eaLnBrk="1" latinLnBrk="0" hangingPunct="1">
              <a:spcBef>
                <a:spcPct val="20000"/>
              </a:spcBef>
              <a:buFont typeface="Arial"/>
              <a:buChar char="•"/>
              <a:defRPr sz="2400" kern="1200">
                <a:solidFill>
                  <a:schemeClr val="tx1"/>
                </a:solidFill>
                <a:latin typeface="FreightSans Book"/>
                <a:ea typeface="+mn-ea"/>
                <a:cs typeface="FreightSans Book"/>
              </a:defRPr>
            </a:lvl3pPr>
            <a:lvl4pPr marL="1600200" indent="-228600" algn="l" defTabSz="457200" rtl="0" eaLnBrk="1" latinLnBrk="0" hangingPunct="1">
              <a:spcBef>
                <a:spcPct val="20000"/>
              </a:spcBef>
              <a:buFont typeface="Arial"/>
              <a:buChar char="–"/>
              <a:defRPr sz="2000" kern="1200">
                <a:solidFill>
                  <a:schemeClr val="tx1"/>
                </a:solidFill>
                <a:latin typeface="FreightSans Book"/>
                <a:ea typeface="+mn-ea"/>
                <a:cs typeface="FreightSans Book"/>
              </a:defRPr>
            </a:lvl4pPr>
            <a:lvl5pPr marL="2057400" indent="-228600" algn="l" defTabSz="457200" rtl="0" eaLnBrk="1" latinLnBrk="0" hangingPunct="1">
              <a:spcBef>
                <a:spcPct val="20000"/>
              </a:spcBef>
              <a:buFont typeface="Arial"/>
              <a:buChar char="»"/>
              <a:defRPr sz="2000" kern="1200">
                <a:solidFill>
                  <a:schemeClr val="tx1"/>
                </a:solidFill>
                <a:latin typeface="FreightSans Book"/>
                <a:ea typeface="+mn-ea"/>
                <a:cs typeface="FreightSans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Tx/>
              <a:buNone/>
            </a:pPr>
            <a:r>
              <a:rPr lang="sv-SE" sz="2200" b="1" kern="1200" dirty="0">
                <a:solidFill>
                  <a:srgbClr val="262626"/>
                </a:solidFill>
                <a:latin typeface="FreightSans Medium" charset="0"/>
                <a:cs typeface="Arial" charset="0"/>
              </a:rPr>
              <a:t>Goda anledningar</a:t>
            </a:r>
          </a:p>
          <a:p>
            <a:pPr lvl="1" indent="-431800" eaLnBrk="1" hangingPunct="1">
              <a:buClr>
                <a:srgbClr val="00B4DC"/>
              </a:buClr>
              <a:buFont typeface="Wingdings" charset="0"/>
              <a:buChar char="ü"/>
            </a:pPr>
            <a:r>
              <a:rPr lang="sv-SE" sz="2200" kern="1200" dirty="0">
                <a:solidFill>
                  <a:srgbClr val="404040"/>
                </a:solidFill>
                <a:latin typeface="FreightSans Medium" charset="0"/>
                <a:ea typeface="ＭＳ Ｐゴシック" charset="0"/>
                <a:cs typeface="ＭＳ Ｐゴシック" charset="0"/>
              </a:rPr>
              <a:t>Jag vill av egen fri vilja</a:t>
            </a:r>
          </a:p>
          <a:p>
            <a:pPr marL="0" indent="0" eaLnBrk="1" hangingPunct="1">
              <a:lnSpc>
                <a:spcPct val="150000"/>
              </a:lnSpc>
              <a:buFontTx/>
              <a:buNone/>
            </a:pPr>
            <a:r>
              <a:rPr lang="sv-SE" sz="2200" b="1" kern="1200" dirty="0">
                <a:solidFill>
                  <a:srgbClr val="262626"/>
                </a:solidFill>
                <a:latin typeface="FreightSans Medium" charset="0"/>
                <a:cs typeface="Arial" charset="0"/>
              </a:rPr>
              <a:t>Destruktiva anledningar</a:t>
            </a:r>
          </a:p>
          <a:p>
            <a:pPr lvl="1" indent="-431800" eaLnBrk="1" hangingPunct="1">
              <a:buClr>
                <a:srgbClr val="00B4DC"/>
              </a:buClr>
              <a:buFont typeface="Wingdings" charset="0"/>
              <a:buChar char="ü"/>
            </a:pPr>
            <a:r>
              <a:rPr lang="sv-SE" sz="2200" kern="1200" dirty="0">
                <a:solidFill>
                  <a:srgbClr val="404040"/>
                </a:solidFill>
                <a:latin typeface="FreightSans Medium" charset="0"/>
                <a:ea typeface="ＭＳ Ｐゴシック" charset="0"/>
                <a:cs typeface="ＭＳ Ｐゴシック" charset="0"/>
              </a:rPr>
              <a:t>Inget annat att göra 		21%</a:t>
            </a:r>
          </a:p>
          <a:p>
            <a:pPr lvl="1" indent="-431800" eaLnBrk="1" hangingPunct="1">
              <a:buClr>
                <a:srgbClr val="00B4DC"/>
              </a:buClr>
              <a:buFont typeface="Wingdings" charset="0"/>
              <a:buChar char="ü"/>
            </a:pPr>
            <a:r>
              <a:rPr lang="sv-SE" sz="2200" kern="1200" dirty="0">
                <a:solidFill>
                  <a:srgbClr val="404040"/>
                </a:solidFill>
                <a:latin typeface="FreightSans Medium" charset="0"/>
                <a:ea typeface="ＭＳ Ｐゴシック" charset="0"/>
                <a:cs typeface="ＭＳ Ｐゴシック" charset="0"/>
              </a:rPr>
              <a:t>Alla andra gör det 		17%</a:t>
            </a:r>
          </a:p>
          <a:p>
            <a:pPr lvl="1" indent="-431800" eaLnBrk="1" hangingPunct="1">
              <a:buClr>
                <a:srgbClr val="00B4DC"/>
              </a:buClr>
              <a:buFont typeface="Wingdings" charset="0"/>
              <a:buChar char="ü"/>
            </a:pPr>
            <a:r>
              <a:rPr lang="sv-SE" sz="2200" kern="1200" dirty="0">
                <a:solidFill>
                  <a:srgbClr val="404040"/>
                </a:solidFill>
                <a:latin typeface="FreightSans Medium" charset="0"/>
                <a:ea typeface="ＭＳ Ｐゴシック" charset="0"/>
                <a:cs typeface="ＭＳ Ｐゴシック" charset="0"/>
              </a:rPr>
              <a:t>Våga mer 			21%</a:t>
            </a:r>
          </a:p>
          <a:p>
            <a:pPr lvl="1" indent="-431800" eaLnBrk="1" hangingPunct="1">
              <a:buClr>
                <a:srgbClr val="00B4DC"/>
              </a:buClr>
              <a:buFont typeface="Wingdings" charset="0"/>
              <a:buChar char="ü"/>
            </a:pPr>
            <a:r>
              <a:rPr lang="sv-SE" sz="2200" kern="1200" dirty="0">
                <a:solidFill>
                  <a:srgbClr val="404040"/>
                </a:solidFill>
                <a:latin typeface="FreightSans Medium" charset="0"/>
                <a:ea typeface="ＭＳ Ｐゴシック" charset="0"/>
                <a:cs typeface="ＭＳ Ｐゴシック" charset="0"/>
              </a:rPr>
              <a:t>Slippa tänka 			18 %</a:t>
            </a:r>
          </a:p>
          <a:p>
            <a:pPr marL="0" indent="0" eaLnBrk="1" hangingPunct="1">
              <a:lnSpc>
                <a:spcPct val="150000"/>
              </a:lnSpc>
              <a:buFontTx/>
              <a:buNone/>
            </a:pPr>
            <a:r>
              <a:rPr lang="sv-SE" sz="2200" b="1" kern="1200" dirty="0">
                <a:solidFill>
                  <a:srgbClr val="262626"/>
                </a:solidFill>
                <a:latin typeface="FreightSans Medium" charset="0"/>
                <a:cs typeface="Arial" charset="0"/>
              </a:rPr>
              <a:t>Sociala anledningar</a:t>
            </a:r>
          </a:p>
          <a:p>
            <a:pPr lvl="1" indent="-431800" eaLnBrk="1" hangingPunct="1">
              <a:buClr>
                <a:srgbClr val="00B4DC"/>
              </a:buClr>
              <a:buFont typeface="Wingdings" charset="0"/>
              <a:buChar char="ü"/>
            </a:pPr>
            <a:r>
              <a:rPr lang="sv-SE" sz="2200" kern="1200" dirty="0">
                <a:solidFill>
                  <a:srgbClr val="404040"/>
                </a:solidFill>
                <a:latin typeface="FreightSans Medium" charset="0"/>
                <a:ea typeface="ＭＳ Ｐゴシック" charset="0"/>
                <a:cs typeface="ＭＳ Ｐゴシック" charset="0"/>
              </a:rPr>
              <a:t>Sätt att umgås 			67 %</a:t>
            </a:r>
          </a:p>
          <a:p>
            <a:pPr lvl="1" indent="-431800" eaLnBrk="1" hangingPunct="1">
              <a:buClr>
                <a:srgbClr val="00B4DC"/>
              </a:buClr>
              <a:buFont typeface="Wingdings" charset="0"/>
              <a:buChar char="ü"/>
            </a:pPr>
            <a:r>
              <a:rPr lang="sv-SE" sz="2200" kern="1200" dirty="0">
                <a:solidFill>
                  <a:srgbClr val="404040"/>
                </a:solidFill>
                <a:latin typeface="FreightSans Medium" charset="0"/>
                <a:ea typeface="ＭＳ Ｐゴシック" charset="0"/>
                <a:cs typeface="ＭＳ Ｐゴシック" charset="0"/>
              </a:rPr>
              <a:t>Gillar att vara berusad 		43 %</a:t>
            </a:r>
          </a:p>
          <a:p>
            <a:pPr marL="0" indent="0" eaLnBrk="1" hangingPunct="1"/>
            <a:endParaRPr lang="sv-SE" sz="2400" kern="1200" dirty="0">
              <a:solidFill>
                <a:srgbClr val="404040"/>
              </a:solidFill>
              <a:latin typeface="FreightSans Medium" charset="0"/>
              <a:cs typeface="Arial" charset="0"/>
            </a:endParaRPr>
          </a:p>
        </p:txBody>
      </p:sp>
    </p:spTree>
    <p:extLst>
      <p:ext uri="{BB962C8B-B14F-4D97-AF65-F5344CB8AC3E}">
        <p14:creationId xmlns:p14="http://schemas.microsoft.com/office/powerpoint/2010/main" val="515049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ofta dricker du alkohol?</a:t>
            </a:r>
            <a:endParaRPr lang="sv-SE" dirty="0"/>
          </a:p>
        </p:txBody>
      </p:sp>
      <p:graphicFrame>
        <p:nvGraphicFramePr>
          <p:cNvPr id="4" name="Diagram 3"/>
          <p:cNvGraphicFramePr>
            <a:graphicFrameLocks/>
          </p:cNvGraphicFramePr>
          <p:nvPr>
            <p:extLst>
              <p:ext uri="{D42A27DB-BD31-4B8C-83A1-F6EECF244321}">
                <p14:modId xmlns:p14="http://schemas.microsoft.com/office/powerpoint/2010/main" val="809437770"/>
              </p:ext>
            </p:extLst>
          </p:nvPr>
        </p:nvGraphicFramePr>
        <p:xfrm>
          <a:off x="557095" y="1070170"/>
          <a:ext cx="7974049" cy="5224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2222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Politiska områden</a:t>
            </a:r>
            <a:endParaRPr lang="sv-SE" dirty="0"/>
          </a:p>
        </p:txBody>
      </p:sp>
      <p:sp>
        <p:nvSpPr>
          <p:cNvPr id="4" name="Platshållare för innehåll 2"/>
          <p:cNvSpPr>
            <a:spLocks noGrp="1"/>
          </p:cNvSpPr>
          <p:nvPr>
            <p:ph idx="1"/>
          </p:nvPr>
        </p:nvSpPr>
        <p:spPr>
          <a:xfrm>
            <a:off x="682543" y="1341438"/>
            <a:ext cx="8424862" cy="4597400"/>
          </a:xfrm>
        </p:spPr>
        <p:txBody>
          <a:bodyPr/>
          <a:lstStyle/>
          <a:p>
            <a:pPr eaLnBrk="1" hangingPunct="1">
              <a:buFont typeface="Arial" charset="0"/>
              <a:buNone/>
            </a:pPr>
            <a:endParaRPr lang="sv-SE" dirty="0">
              <a:latin typeface="Calibri" charset="0"/>
            </a:endParaRPr>
          </a:p>
          <a:p>
            <a:pPr eaLnBrk="1" hangingPunct="1">
              <a:buFont typeface="Arial" charset="0"/>
              <a:buNone/>
            </a:pPr>
            <a:r>
              <a:rPr lang="sv-SE" dirty="0">
                <a:latin typeface="FreightSans Book" charset="0"/>
              </a:rPr>
              <a:t> </a:t>
            </a:r>
            <a:r>
              <a:rPr lang="sv-SE" dirty="0" smtClean="0">
                <a:latin typeface="FreightSans Book" charset="0"/>
              </a:rPr>
              <a:t> Nyktra </a:t>
            </a:r>
            <a:r>
              <a:rPr lang="sv-SE" dirty="0">
                <a:latin typeface="FreightSans Book" charset="0"/>
              </a:rPr>
              <a:t>mötesplatser              Onyktra mötesplatser               </a:t>
            </a:r>
            <a:r>
              <a:rPr lang="sv-SE" dirty="0">
                <a:latin typeface="FreightSans MediumSC" charset="0"/>
              </a:rPr>
              <a:t>							</a:t>
            </a:r>
            <a:r>
              <a:rPr lang="sv-SE" dirty="0">
                <a:latin typeface="Calibri" charset="0"/>
              </a:rPr>
              <a:t>				</a:t>
            </a:r>
          </a:p>
          <a:p>
            <a:pPr eaLnBrk="1" hangingPunct="1">
              <a:buFont typeface="Arial" charset="0"/>
              <a:buNone/>
            </a:pPr>
            <a:r>
              <a:rPr lang="sv-SE" dirty="0">
                <a:latin typeface="Calibri" charset="0"/>
              </a:rPr>
              <a:t>					</a:t>
            </a:r>
          </a:p>
          <a:p>
            <a:pPr eaLnBrk="1" hangingPunct="1">
              <a:buFont typeface="Arial" charset="0"/>
              <a:buNone/>
            </a:pPr>
            <a:endParaRPr lang="sv-SE" dirty="0">
              <a:latin typeface="Calibri" charset="0"/>
            </a:endParaRPr>
          </a:p>
          <a:p>
            <a:pPr eaLnBrk="1" hangingPunct="1">
              <a:buFont typeface="Arial" charset="0"/>
              <a:buNone/>
            </a:pPr>
            <a:r>
              <a:rPr lang="sv-SE" dirty="0">
                <a:latin typeface="Calibri" charset="0"/>
              </a:rPr>
              <a:t>					</a:t>
            </a:r>
          </a:p>
        </p:txBody>
      </p:sp>
      <p:sp>
        <p:nvSpPr>
          <p:cNvPr id="5" name="Ring 4"/>
          <p:cNvSpPr/>
          <p:nvPr/>
        </p:nvSpPr>
        <p:spPr>
          <a:xfrm>
            <a:off x="4706822" y="1563688"/>
            <a:ext cx="3889375" cy="1439862"/>
          </a:xfrm>
          <a:prstGeom prst="donut">
            <a:avLst>
              <a:gd name="adj" fmla="val 0"/>
            </a:avLst>
          </a:prstGeom>
          <a:solidFill>
            <a:schemeClr val="accent1">
              <a:lumMod val="75000"/>
            </a:schemeClr>
          </a:solidFill>
          <a:ln>
            <a:solidFill>
              <a:srgbClr val="00B4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chemeClr val="tx1"/>
              </a:solidFill>
            </a:endParaRPr>
          </a:p>
        </p:txBody>
      </p:sp>
      <p:sp>
        <p:nvSpPr>
          <p:cNvPr id="6" name="Ring 5"/>
          <p:cNvSpPr/>
          <p:nvPr/>
        </p:nvSpPr>
        <p:spPr>
          <a:xfrm>
            <a:off x="542826" y="1557523"/>
            <a:ext cx="3994116" cy="1446027"/>
          </a:xfrm>
          <a:prstGeom prst="donut">
            <a:avLst>
              <a:gd name="adj" fmla="val 0"/>
            </a:avLst>
          </a:prstGeom>
          <a:solidFill>
            <a:schemeClr val="accent1">
              <a:lumMod val="75000"/>
            </a:schemeClr>
          </a:solidFill>
          <a:ln>
            <a:solidFill>
              <a:srgbClr val="00B4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chemeClr val="tx1"/>
              </a:solidFill>
            </a:endParaRPr>
          </a:p>
        </p:txBody>
      </p:sp>
      <p:pic>
        <p:nvPicPr>
          <p:cNvPr id="7" name="Bildobjekt 8" descr="664943359_3b3ffeb25f_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48386" y="3429000"/>
            <a:ext cx="34194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descr="Palatset-Rooki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627" y="3429000"/>
            <a:ext cx="338455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767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583926"/>
            <a:ext cx="8229600" cy="976401"/>
          </a:xfrm>
        </p:spPr>
        <p:txBody>
          <a:bodyPr>
            <a:normAutofit fontScale="90000"/>
          </a:bodyPr>
          <a:lstStyle/>
          <a:p>
            <a:r>
              <a:rPr lang="sv-SE" dirty="0" smtClean="0"/>
              <a:t>Inställning till platser med/utan alkohol</a:t>
            </a:r>
            <a:endParaRPr lang="sv-SE" dirty="0"/>
          </a:p>
        </p:txBody>
      </p:sp>
      <p:sp>
        <p:nvSpPr>
          <p:cNvPr id="3" name="Platshållare för innehåll 2"/>
          <p:cNvSpPr>
            <a:spLocks noGrp="1"/>
          </p:cNvSpPr>
          <p:nvPr>
            <p:ph idx="1"/>
          </p:nvPr>
        </p:nvSpPr>
        <p:spPr>
          <a:xfrm>
            <a:off x="764130" y="1954842"/>
            <a:ext cx="7555201" cy="3909684"/>
          </a:xfrm>
        </p:spPr>
        <p:txBody>
          <a:bodyPr>
            <a:normAutofit fontScale="92500"/>
          </a:bodyPr>
          <a:lstStyle/>
          <a:p>
            <a:r>
              <a:rPr lang="sv-SE" dirty="0">
                <a:latin typeface="FreightSans Book" charset="0"/>
              </a:rPr>
              <a:t>En majoritet  tror att fler alkoholfria </a:t>
            </a:r>
            <a:r>
              <a:rPr lang="sv-SE" dirty="0" smtClean="0">
                <a:latin typeface="FreightSans Book" charset="0"/>
              </a:rPr>
              <a:t>mötesplatser </a:t>
            </a:r>
            <a:r>
              <a:rPr lang="sv-SE" dirty="0">
                <a:latin typeface="FreightSans Book" charset="0"/>
              </a:rPr>
              <a:t>skulle göra att färre unga dricker</a:t>
            </a:r>
            <a:r>
              <a:rPr lang="sv-SE" dirty="0" smtClean="0">
                <a:latin typeface="FreightSans Book" charset="0"/>
              </a:rPr>
              <a:t>.</a:t>
            </a:r>
          </a:p>
          <a:p>
            <a:endParaRPr lang="sv-SE" dirty="0">
              <a:latin typeface="FreightSans Book" charset="0"/>
            </a:endParaRPr>
          </a:p>
          <a:p>
            <a:r>
              <a:rPr lang="sv-SE" dirty="0">
                <a:latin typeface="FreightSans Book" charset="0"/>
              </a:rPr>
              <a:t>87% tycker at för mycket alkohol gör vissa platser </a:t>
            </a:r>
            <a:r>
              <a:rPr lang="sv-SE" dirty="0" smtClean="0">
                <a:latin typeface="FreightSans Book" charset="0"/>
              </a:rPr>
              <a:t>otrygga.</a:t>
            </a:r>
          </a:p>
          <a:p>
            <a:endParaRPr lang="sv-SE" dirty="0">
              <a:latin typeface="FreightSans Book" charset="0"/>
            </a:endParaRPr>
          </a:p>
          <a:p>
            <a:r>
              <a:rPr lang="sv-SE" dirty="0" smtClean="0">
                <a:latin typeface="FreightSans Book" charset="0"/>
              </a:rPr>
              <a:t>Många </a:t>
            </a:r>
            <a:r>
              <a:rPr lang="sv-SE" dirty="0">
                <a:latin typeface="FreightSans Book" charset="0"/>
              </a:rPr>
              <a:t>väljer bort platser med för mycket alkohol. </a:t>
            </a:r>
          </a:p>
          <a:p>
            <a:endParaRPr lang="sv-SE" dirty="0"/>
          </a:p>
        </p:txBody>
      </p:sp>
    </p:spTree>
    <p:extLst>
      <p:ext uri="{BB962C8B-B14F-4D97-AF65-F5344CB8AC3E}">
        <p14:creationId xmlns:p14="http://schemas.microsoft.com/office/powerpoint/2010/main" val="2303090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Problemet med nyktra mötesplatser</a:t>
            </a:r>
            <a:endParaRPr lang="sv-SE" dirty="0"/>
          </a:p>
        </p:txBody>
      </p:sp>
      <p:sp>
        <p:nvSpPr>
          <p:cNvPr id="3" name="Platshållare för innehåll 2"/>
          <p:cNvSpPr>
            <a:spLocks noGrp="1"/>
          </p:cNvSpPr>
          <p:nvPr>
            <p:ph idx="1"/>
          </p:nvPr>
        </p:nvSpPr>
        <p:spPr/>
        <p:txBody>
          <a:bodyPr/>
          <a:lstStyle/>
          <a:p>
            <a:r>
              <a:rPr lang="sv-SE" dirty="0">
                <a:latin typeface="FreightSans Book" charset="0"/>
              </a:rPr>
              <a:t>Unga är beroende av kommunala aktiviteter</a:t>
            </a:r>
          </a:p>
          <a:p>
            <a:r>
              <a:rPr lang="sv-SE" dirty="0">
                <a:latin typeface="FreightSans Book" charset="0"/>
              </a:rPr>
              <a:t>Få nyktra mötesplatser</a:t>
            </a:r>
          </a:p>
          <a:p>
            <a:r>
              <a:rPr lang="sv-SE" dirty="0">
                <a:latin typeface="FreightSans Book" charset="0"/>
              </a:rPr>
              <a:t>Dåliga öppettider och kvalitet</a:t>
            </a:r>
          </a:p>
          <a:p>
            <a:r>
              <a:rPr lang="sv-SE" dirty="0">
                <a:latin typeface="FreightSans Book" charset="0"/>
              </a:rPr>
              <a:t>För få alternativ</a:t>
            </a:r>
          </a:p>
          <a:p>
            <a:r>
              <a:rPr lang="sv-SE" dirty="0">
                <a:latin typeface="FreightSans Book" charset="0"/>
              </a:rPr>
              <a:t>Utelivet är exkluderande</a:t>
            </a:r>
          </a:p>
          <a:p>
            <a:endParaRPr lang="sv-SE" dirty="0"/>
          </a:p>
        </p:txBody>
      </p:sp>
    </p:spTree>
    <p:extLst>
      <p:ext uri="{BB962C8B-B14F-4D97-AF65-F5344CB8AC3E}">
        <p14:creationId xmlns:p14="http://schemas.microsoft.com/office/powerpoint/2010/main" val="369380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555388"/>
            <a:ext cx="8229600" cy="976401"/>
          </a:xfrm>
        </p:spPr>
        <p:txBody>
          <a:bodyPr>
            <a:noAutofit/>
          </a:bodyPr>
          <a:lstStyle/>
          <a:p>
            <a:r>
              <a:rPr lang="sv-SE" sz="3600" dirty="0" smtClean="0"/>
              <a:t>Finns det alkoholfria ställen där du bor som är öppna på kvällar och helger? </a:t>
            </a:r>
            <a:endParaRPr lang="sv-SE" sz="3600" dirty="0"/>
          </a:p>
        </p:txBody>
      </p:sp>
      <p:graphicFrame>
        <p:nvGraphicFramePr>
          <p:cNvPr id="4" name="Diagram 3"/>
          <p:cNvGraphicFramePr>
            <a:graphicFrameLocks/>
          </p:cNvGraphicFramePr>
          <p:nvPr>
            <p:extLst>
              <p:ext uri="{D42A27DB-BD31-4B8C-83A1-F6EECF244321}">
                <p14:modId xmlns:p14="http://schemas.microsoft.com/office/powerpoint/2010/main" val="2670984195"/>
              </p:ext>
            </p:extLst>
          </p:nvPr>
        </p:nvGraphicFramePr>
        <p:xfrm>
          <a:off x="332388" y="747118"/>
          <a:ext cx="8354412" cy="51770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4364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Lösning för nyktra mötesplatser</a:t>
            </a:r>
            <a:endParaRPr lang="sv-SE" dirty="0"/>
          </a:p>
        </p:txBody>
      </p:sp>
      <p:sp>
        <p:nvSpPr>
          <p:cNvPr id="3" name="Platshållare för innehåll 2"/>
          <p:cNvSpPr>
            <a:spLocks noGrp="1"/>
          </p:cNvSpPr>
          <p:nvPr>
            <p:ph idx="1"/>
          </p:nvPr>
        </p:nvSpPr>
        <p:spPr/>
        <p:txBody>
          <a:bodyPr/>
          <a:lstStyle/>
          <a:p>
            <a:r>
              <a:rPr lang="sv-SE" dirty="0">
                <a:latin typeface="FreightSans Book" charset="0"/>
              </a:rPr>
              <a:t>Nyktra mötesplatser finns i alla kommuner</a:t>
            </a:r>
          </a:p>
          <a:p>
            <a:r>
              <a:rPr lang="sv-SE" dirty="0">
                <a:latin typeface="FreightSans Book" charset="0"/>
              </a:rPr>
              <a:t>Unga ska få vara med och bestämma </a:t>
            </a:r>
          </a:p>
          <a:p>
            <a:r>
              <a:rPr lang="sv-SE" dirty="0">
                <a:latin typeface="FreightSans Book" charset="0"/>
              </a:rPr>
              <a:t>Mer forskning om ungas fritid</a:t>
            </a:r>
          </a:p>
          <a:p>
            <a:r>
              <a:rPr lang="sv-SE" dirty="0">
                <a:latin typeface="FreightSans Book" charset="0"/>
              </a:rPr>
              <a:t>Garantera långsiktighet  </a:t>
            </a:r>
          </a:p>
          <a:p>
            <a:r>
              <a:rPr lang="sv-SE" dirty="0">
                <a:latin typeface="FreightSans Book" charset="0"/>
              </a:rPr>
              <a:t>Idrottsföreningar ska ha policys mot alkohol och narkotika för att få föreningsbidrag</a:t>
            </a:r>
          </a:p>
          <a:p>
            <a:r>
              <a:rPr lang="sv-SE" dirty="0">
                <a:latin typeface="FreightSans Book" charset="0"/>
              </a:rPr>
              <a:t>Öronmärkta pengar till fritid</a:t>
            </a:r>
          </a:p>
          <a:p>
            <a:endParaRPr lang="sv-SE" dirty="0"/>
          </a:p>
        </p:txBody>
      </p:sp>
    </p:spTree>
    <p:extLst>
      <p:ext uri="{BB962C8B-B14F-4D97-AF65-F5344CB8AC3E}">
        <p14:creationId xmlns:p14="http://schemas.microsoft.com/office/powerpoint/2010/main" val="4226247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555388"/>
            <a:ext cx="8229600" cy="976401"/>
          </a:xfrm>
        </p:spPr>
        <p:txBody>
          <a:bodyPr>
            <a:normAutofit fontScale="90000"/>
          </a:bodyPr>
          <a:lstStyle/>
          <a:p>
            <a:r>
              <a:rPr lang="sv-SE" dirty="0" smtClean="0"/>
              <a:t>Problemet med onyktra mötesplatser</a:t>
            </a:r>
            <a:endParaRPr lang="sv-SE" dirty="0"/>
          </a:p>
        </p:txBody>
      </p:sp>
      <p:sp>
        <p:nvSpPr>
          <p:cNvPr id="3" name="Platshållare för innehåll 2"/>
          <p:cNvSpPr>
            <a:spLocks noGrp="1"/>
          </p:cNvSpPr>
          <p:nvPr>
            <p:ph idx="1"/>
          </p:nvPr>
        </p:nvSpPr>
        <p:spPr>
          <a:xfrm>
            <a:off x="764130" y="1714352"/>
            <a:ext cx="7555201" cy="4566350"/>
          </a:xfrm>
        </p:spPr>
        <p:txBody>
          <a:bodyPr/>
          <a:lstStyle/>
          <a:p>
            <a:r>
              <a:rPr lang="sv-SE" dirty="0">
                <a:latin typeface="FreightSans Book" charset="0"/>
              </a:rPr>
              <a:t>Överservering</a:t>
            </a:r>
          </a:p>
          <a:p>
            <a:r>
              <a:rPr lang="sv-SE" dirty="0">
                <a:latin typeface="FreightSans Book" charset="0"/>
              </a:rPr>
              <a:t>Oseriösa krögare</a:t>
            </a:r>
          </a:p>
          <a:p>
            <a:r>
              <a:rPr lang="sv-SE" dirty="0">
                <a:latin typeface="FreightSans Book" charset="0"/>
              </a:rPr>
              <a:t>Dåligt utbud av alkoholfritt</a:t>
            </a:r>
          </a:p>
          <a:p>
            <a:r>
              <a:rPr lang="sv-SE" dirty="0">
                <a:latin typeface="FreightSans Book" charset="0"/>
              </a:rPr>
              <a:t>Alkohol= våld &amp; otrygghet</a:t>
            </a:r>
          </a:p>
          <a:p>
            <a:r>
              <a:rPr lang="sv-SE" dirty="0">
                <a:latin typeface="FreightSans Book" charset="0"/>
              </a:rPr>
              <a:t>Fokus på alkohol inte fest</a:t>
            </a:r>
          </a:p>
          <a:p>
            <a:r>
              <a:rPr lang="sv-SE" dirty="0">
                <a:latin typeface="FreightSans Book" charset="0"/>
              </a:rPr>
              <a:t>Exkluderande</a:t>
            </a:r>
          </a:p>
          <a:p>
            <a:endParaRPr lang="sv-SE" dirty="0"/>
          </a:p>
        </p:txBody>
      </p:sp>
    </p:spTree>
    <p:extLst>
      <p:ext uri="{BB962C8B-B14F-4D97-AF65-F5344CB8AC3E}">
        <p14:creationId xmlns:p14="http://schemas.microsoft.com/office/powerpoint/2010/main" val="318631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Syfte</a:t>
            </a:r>
            <a:endParaRPr lang="sv-SE" dirty="0"/>
          </a:p>
        </p:txBody>
      </p:sp>
      <p:sp>
        <p:nvSpPr>
          <p:cNvPr id="3" name="Platshållare för innehåll 2"/>
          <p:cNvSpPr>
            <a:spLocks noGrp="1"/>
          </p:cNvSpPr>
          <p:nvPr>
            <p:ph idx="1"/>
          </p:nvPr>
        </p:nvSpPr>
        <p:spPr/>
        <p:txBody>
          <a:bodyPr>
            <a:normAutofit fontScale="92500" lnSpcReduction="20000"/>
          </a:bodyPr>
          <a:lstStyle/>
          <a:p>
            <a:pPr>
              <a:spcBef>
                <a:spcPct val="20000"/>
              </a:spcBef>
            </a:pPr>
            <a:r>
              <a:rPr lang="sv-SE" dirty="0">
                <a:latin typeface="FreightSans Book" charset="0"/>
              </a:rPr>
              <a:t>Att ge unga trygga och roliga platser att vistas </a:t>
            </a:r>
            <a:r>
              <a:rPr lang="sv-SE" dirty="0" smtClean="0">
                <a:latin typeface="FreightSans Book" charset="0"/>
              </a:rPr>
              <a:t>på</a:t>
            </a:r>
          </a:p>
          <a:p>
            <a:pPr>
              <a:spcBef>
                <a:spcPct val="20000"/>
              </a:spcBef>
            </a:pPr>
            <a:endParaRPr lang="sv-SE" dirty="0">
              <a:latin typeface="FreightSans Book" charset="0"/>
            </a:endParaRPr>
          </a:p>
          <a:p>
            <a:pPr>
              <a:spcBef>
                <a:spcPct val="20000"/>
              </a:spcBef>
            </a:pPr>
            <a:r>
              <a:rPr lang="sv-SE" dirty="0">
                <a:latin typeface="FreightSans Book" charset="0"/>
              </a:rPr>
              <a:t>Att öka ungas möjlighet att bestämma över sin </a:t>
            </a:r>
            <a:r>
              <a:rPr lang="sv-SE" dirty="0" smtClean="0">
                <a:latin typeface="FreightSans Book" charset="0"/>
              </a:rPr>
              <a:t>fritid</a:t>
            </a:r>
          </a:p>
          <a:p>
            <a:pPr>
              <a:spcBef>
                <a:spcPct val="20000"/>
              </a:spcBef>
            </a:pPr>
            <a:endParaRPr lang="sv-SE" dirty="0">
              <a:latin typeface="FreightSans Book" charset="0"/>
            </a:endParaRPr>
          </a:p>
          <a:p>
            <a:pPr>
              <a:spcBef>
                <a:spcPct val="20000"/>
              </a:spcBef>
            </a:pPr>
            <a:r>
              <a:rPr lang="sv-SE" dirty="0">
                <a:latin typeface="FreightSans Book" charset="0"/>
              </a:rPr>
              <a:t>Att ge unga fler möjligheter att </a:t>
            </a:r>
            <a:r>
              <a:rPr lang="sv-SE" dirty="0" smtClean="0">
                <a:latin typeface="FreightSans Book" charset="0"/>
              </a:rPr>
              <a:t>umgås </a:t>
            </a:r>
            <a:r>
              <a:rPr lang="sv-SE" dirty="0">
                <a:latin typeface="FreightSans Book" charset="0"/>
              </a:rPr>
              <a:t>utan </a:t>
            </a:r>
            <a:r>
              <a:rPr lang="sv-SE" dirty="0" smtClean="0">
                <a:latin typeface="FreightSans Book" charset="0"/>
              </a:rPr>
              <a:t>alkohol</a:t>
            </a:r>
          </a:p>
          <a:p>
            <a:pPr>
              <a:spcBef>
                <a:spcPct val="20000"/>
              </a:spcBef>
            </a:pPr>
            <a:endParaRPr lang="sv-SE" dirty="0">
              <a:latin typeface="FreightSans Book" charset="0"/>
            </a:endParaRPr>
          </a:p>
          <a:p>
            <a:pPr>
              <a:spcBef>
                <a:spcPct val="20000"/>
              </a:spcBef>
            </a:pPr>
            <a:r>
              <a:rPr lang="sv-SE" dirty="0">
                <a:latin typeface="FreightSans Book" charset="0"/>
              </a:rPr>
              <a:t>Att luckra upp </a:t>
            </a:r>
            <a:r>
              <a:rPr lang="sv-SE" dirty="0" smtClean="0">
                <a:latin typeface="FreightSans Book" charset="0"/>
              </a:rPr>
              <a:t>alkoholnormen</a:t>
            </a:r>
          </a:p>
          <a:p>
            <a:pPr>
              <a:spcBef>
                <a:spcPct val="20000"/>
              </a:spcBef>
            </a:pPr>
            <a:endParaRPr lang="sv-SE" dirty="0">
              <a:latin typeface="FreightSans Book" charset="0"/>
            </a:endParaRPr>
          </a:p>
          <a:p>
            <a:pPr>
              <a:spcBef>
                <a:spcPct val="20000"/>
              </a:spcBef>
            </a:pPr>
            <a:r>
              <a:rPr lang="sv-SE" dirty="0">
                <a:latin typeface="FreightSans Book" charset="0"/>
              </a:rPr>
              <a:t>Att </a:t>
            </a:r>
            <a:r>
              <a:rPr lang="sv-SE" dirty="0" smtClean="0">
                <a:latin typeface="FreightSans Book" charset="0"/>
              </a:rPr>
              <a:t>minska </a:t>
            </a:r>
            <a:r>
              <a:rPr lang="sv-SE" dirty="0">
                <a:latin typeface="FreightSans Book" charset="0"/>
              </a:rPr>
              <a:t>alkoholkonsumtionen hos unga</a:t>
            </a:r>
          </a:p>
          <a:p>
            <a:endParaRPr lang="sv-SE" dirty="0"/>
          </a:p>
        </p:txBody>
      </p:sp>
    </p:spTree>
    <p:extLst>
      <p:ext uri="{BB962C8B-B14F-4D97-AF65-F5344CB8AC3E}">
        <p14:creationId xmlns:p14="http://schemas.microsoft.com/office/powerpoint/2010/main" val="1103536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Lösningar för onyktra mötesplatser</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a:latin typeface="FreightSans Book" charset="0"/>
              </a:rPr>
              <a:t>Enklare att dra in alkoholtillståndet vid brott mot alkohollagen</a:t>
            </a:r>
          </a:p>
          <a:p>
            <a:r>
              <a:rPr lang="sv-SE" dirty="0">
                <a:latin typeface="FreightSans Book" charset="0"/>
              </a:rPr>
              <a:t>Utrymningstiderna förlängas </a:t>
            </a:r>
            <a:r>
              <a:rPr lang="sv-SE" dirty="0">
                <a:latin typeface="FreightSans Book" charset="0"/>
                <a:sym typeface="Wingdings" charset="0"/>
              </a:rPr>
              <a:t> l</a:t>
            </a:r>
            <a:r>
              <a:rPr lang="sv-SE" dirty="0">
                <a:latin typeface="FreightSans Book" charset="0"/>
              </a:rPr>
              <a:t>ängre öppettider</a:t>
            </a:r>
          </a:p>
          <a:p>
            <a:r>
              <a:rPr lang="sv-SE" dirty="0">
                <a:latin typeface="FreightSans Book" charset="0"/>
              </a:rPr>
              <a:t>Sociala arenor ska vara alkoholfria</a:t>
            </a:r>
          </a:p>
          <a:p>
            <a:r>
              <a:rPr lang="sv-SE" dirty="0">
                <a:latin typeface="FreightSans Book" charset="0"/>
              </a:rPr>
              <a:t>Bättre tillsyn av krogen</a:t>
            </a:r>
          </a:p>
          <a:p>
            <a:r>
              <a:rPr lang="sv-SE" dirty="0">
                <a:latin typeface="FreightSans Book" charset="0"/>
              </a:rPr>
              <a:t>Ansvarsfulla krögare</a:t>
            </a:r>
          </a:p>
          <a:p>
            <a:r>
              <a:rPr lang="sv-SE" dirty="0">
                <a:latin typeface="FreightSans Book" charset="0"/>
              </a:rPr>
              <a:t>Krav på att all krogpersonal har utbildning i folkhälsa och alkoholfritt</a:t>
            </a:r>
          </a:p>
          <a:p>
            <a:r>
              <a:rPr lang="sv-SE" dirty="0">
                <a:latin typeface="FreightSans Book" charset="0"/>
              </a:rPr>
              <a:t>Arrangemang där barn och unga under 18 år deltar ska inte alkohol serveras.</a:t>
            </a:r>
          </a:p>
          <a:p>
            <a:endParaRPr lang="sv-SE" dirty="0"/>
          </a:p>
        </p:txBody>
      </p:sp>
    </p:spTree>
    <p:extLst>
      <p:ext uri="{BB962C8B-B14F-4D97-AF65-F5344CB8AC3E}">
        <p14:creationId xmlns:p14="http://schemas.microsoft.com/office/powerpoint/2010/main" val="4121771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Mer information</a:t>
            </a:r>
            <a:endParaRPr lang="sv-SE" dirty="0"/>
          </a:p>
        </p:txBody>
      </p:sp>
      <p:sp>
        <p:nvSpPr>
          <p:cNvPr id="3" name="Platshållare för innehåll 2"/>
          <p:cNvSpPr>
            <a:spLocks noGrp="1"/>
          </p:cNvSpPr>
          <p:nvPr>
            <p:ph idx="1"/>
          </p:nvPr>
        </p:nvSpPr>
        <p:spPr>
          <a:xfrm>
            <a:off x="764130" y="1600200"/>
            <a:ext cx="3588457" cy="4566350"/>
          </a:xfrm>
        </p:spPr>
        <p:txBody>
          <a:bodyPr/>
          <a:lstStyle/>
          <a:p>
            <a:r>
              <a:rPr lang="sv-SE" dirty="0">
                <a:latin typeface="FreightSans Book" charset="0"/>
              </a:rPr>
              <a:t>Mer information finns på </a:t>
            </a:r>
            <a:r>
              <a:rPr lang="sv-SE" dirty="0" smtClean="0">
                <a:latin typeface="FreightSans Book" charset="0"/>
              </a:rPr>
              <a:t>drogpolitiska verksamhetsområdet på </a:t>
            </a:r>
            <a:r>
              <a:rPr lang="sv-SE" dirty="0" err="1" smtClean="0">
                <a:latin typeface="FreightSans Book" charset="0"/>
              </a:rPr>
              <a:t>unf.se</a:t>
            </a:r>
            <a:endParaRPr lang="sv-SE" dirty="0">
              <a:latin typeface="FreightSans Book" charset="0"/>
            </a:endParaRPr>
          </a:p>
        </p:txBody>
      </p:sp>
      <p:pic>
        <p:nvPicPr>
          <p:cNvPr id="4" name="Bildobjekt 3" descr="BrautelivLogg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5725" y="2177610"/>
            <a:ext cx="363537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278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Målgrupper</a:t>
            </a:r>
            <a:endParaRPr lang="sv-SE" dirty="0"/>
          </a:p>
        </p:txBody>
      </p:sp>
      <p:sp>
        <p:nvSpPr>
          <p:cNvPr id="3" name="Platshållare för innehåll 2"/>
          <p:cNvSpPr>
            <a:spLocks noGrp="1"/>
          </p:cNvSpPr>
          <p:nvPr>
            <p:ph idx="1"/>
          </p:nvPr>
        </p:nvSpPr>
        <p:spPr/>
        <p:txBody>
          <a:bodyPr/>
          <a:lstStyle/>
          <a:p>
            <a:r>
              <a:rPr lang="sv-SE" dirty="0">
                <a:latin typeface="FreightSans Book" charset="0"/>
              </a:rPr>
              <a:t>Politiker - politiska förslag</a:t>
            </a:r>
          </a:p>
          <a:p>
            <a:r>
              <a:rPr lang="sv-SE" dirty="0">
                <a:latin typeface="FreightSans Book" charset="0"/>
              </a:rPr>
              <a:t>Media – opinionsbildning</a:t>
            </a:r>
          </a:p>
          <a:p>
            <a:r>
              <a:rPr lang="sv-SE" dirty="0">
                <a:latin typeface="FreightSans Book" charset="0"/>
              </a:rPr>
              <a:t>Näringsliv – nyktert företagande</a:t>
            </a:r>
          </a:p>
          <a:p>
            <a:r>
              <a:rPr lang="sv-SE" dirty="0">
                <a:latin typeface="FreightSans Book" charset="0"/>
              </a:rPr>
              <a:t>Ideella organisationer – samarbeten</a:t>
            </a:r>
          </a:p>
          <a:p>
            <a:endParaRPr lang="sv-SE" dirty="0"/>
          </a:p>
        </p:txBody>
      </p:sp>
    </p:spTree>
    <p:extLst>
      <p:ext uri="{BB962C8B-B14F-4D97-AF65-F5344CB8AC3E}">
        <p14:creationId xmlns:p14="http://schemas.microsoft.com/office/powerpoint/2010/main" val="70461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Nationell påverkan</a:t>
            </a:r>
            <a:endParaRPr lang="sv-SE" dirty="0"/>
          </a:p>
        </p:txBody>
      </p:sp>
      <p:sp>
        <p:nvSpPr>
          <p:cNvPr id="3" name="Platshållare för innehåll 2"/>
          <p:cNvSpPr>
            <a:spLocks noGrp="1"/>
          </p:cNvSpPr>
          <p:nvPr>
            <p:ph idx="1"/>
          </p:nvPr>
        </p:nvSpPr>
        <p:spPr/>
        <p:txBody>
          <a:bodyPr/>
          <a:lstStyle/>
          <a:p>
            <a:r>
              <a:rPr lang="sv-SE" dirty="0">
                <a:latin typeface="FreightSans Book" charset="0"/>
              </a:rPr>
              <a:t>Möten med relevanta politiker</a:t>
            </a:r>
          </a:p>
          <a:p>
            <a:r>
              <a:rPr lang="sv-SE" dirty="0">
                <a:latin typeface="FreightSans Book" charset="0"/>
              </a:rPr>
              <a:t>Kommunranking</a:t>
            </a:r>
          </a:p>
          <a:p>
            <a:r>
              <a:rPr lang="sv-SE" dirty="0">
                <a:latin typeface="FreightSans Book" charset="0"/>
              </a:rPr>
              <a:t>Seminarium/hearings</a:t>
            </a:r>
          </a:p>
          <a:p>
            <a:r>
              <a:rPr lang="sv-SE" dirty="0">
                <a:latin typeface="FreightSans Book" charset="0"/>
              </a:rPr>
              <a:t>Politiska samarbeten </a:t>
            </a:r>
          </a:p>
          <a:p>
            <a:r>
              <a:rPr lang="sv-SE" dirty="0">
                <a:latin typeface="FreightSans Book" charset="0"/>
              </a:rPr>
              <a:t>Undersökningar</a:t>
            </a:r>
            <a:endParaRPr lang="sv-SE" dirty="0">
              <a:latin typeface="Calibri" charset="0"/>
            </a:endParaRPr>
          </a:p>
          <a:p>
            <a:r>
              <a:rPr lang="sv-SE" dirty="0">
                <a:latin typeface="FreightSans Book" charset="0"/>
              </a:rPr>
              <a:t>Rapport om alkoholfritt</a:t>
            </a:r>
          </a:p>
          <a:p>
            <a:endParaRPr lang="sv-SE" dirty="0"/>
          </a:p>
        </p:txBody>
      </p:sp>
    </p:spTree>
    <p:extLst>
      <p:ext uri="{BB962C8B-B14F-4D97-AF65-F5344CB8AC3E}">
        <p14:creationId xmlns:p14="http://schemas.microsoft.com/office/powerpoint/2010/main" val="4096034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Lokal påverkan</a:t>
            </a:r>
            <a:endParaRPr lang="sv-SE" dirty="0"/>
          </a:p>
        </p:txBody>
      </p:sp>
      <p:sp>
        <p:nvSpPr>
          <p:cNvPr id="3" name="Platshållare för innehåll 2"/>
          <p:cNvSpPr>
            <a:spLocks noGrp="1"/>
          </p:cNvSpPr>
          <p:nvPr>
            <p:ph idx="1"/>
          </p:nvPr>
        </p:nvSpPr>
        <p:spPr/>
        <p:txBody>
          <a:bodyPr/>
          <a:lstStyle/>
          <a:p>
            <a:pPr marL="0" lvl="1"/>
            <a:r>
              <a:rPr lang="sv-SE" dirty="0">
                <a:latin typeface="FreightSans Book" charset="0"/>
              </a:rPr>
              <a:t>Kommunranking, enkät till kommunerna</a:t>
            </a:r>
          </a:p>
          <a:p>
            <a:pPr marL="0" lvl="1"/>
            <a:r>
              <a:rPr lang="sv-SE" dirty="0">
                <a:latin typeface="FreightSans Book" charset="0"/>
              </a:rPr>
              <a:t>Utelivsgrupper</a:t>
            </a:r>
          </a:p>
          <a:p>
            <a:pPr marL="0" lvl="1"/>
            <a:r>
              <a:rPr lang="sv-SE" dirty="0">
                <a:latin typeface="FreightSans Book" charset="0"/>
              </a:rPr>
              <a:t>Träff med lokalpolitiker</a:t>
            </a:r>
          </a:p>
          <a:p>
            <a:pPr marL="0" lvl="1"/>
            <a:r>
              <a:rPr lang="sv-SE" dirty="0">
                <a:latin typeface="FreightSans Book" charset="0"/>
              </a:rPr>
              <a:t>Lokalt näringsliv</a:t>
            </a:r>
          </a:p>
          <a:p>
            <a:r>
              <a:rPr lang="sv-SE" sz="2800" dirty="0">
                <a:latin typeface="FreightSans Book" charset="0"/>
              </a:rPr>
              <a:t>Certifiering </a:t>
            </a:r>
            <a:r>
              <a:rPr lang="sv-SE" sz="2800" dirty="0" smtClean="0">
                <a:latin typeface="FreightSans Book" charset="0"/>
              </a:rPr>
              <a:t>av:</a:t>
            </a:r>
            <a:endParaRPr lang="sv-SE" sz="2800" dirty="0">
              <a:latin typeface="FreightSans Book" charset="0"/>
            </a:endParaRPr>
          </a:p>
          <a:p>
            <a:pPr marL="0" lvl="1"/>
            <a:r>
              <a:rPr lang="sv-SE" dirty="0" smtClean="0">
                <a:latin typeface="FreightSans Book" charset="0"/>
              </a:rPr>
              <a:t>- Uteställen</a:t>
            </a:r>
            <a:endParaRPr lang="sv-SE" dirty="0">
              <a:latin typeface="FreightSans Book" charset="0"/>
            </a:endParaRPr>
          </a:p>
          <a:p>
            <a:pPr marL="0" lvl="1"/>
            <a:r>
              <a:rPr lang="sv-SE" dirty="0" smtClean="0">
                <a:latin typeface="FreightSans Book" charset="0"/>
              </a:rPr>
              <a:t>- Kommuner</a:t>
            </a:r>
            <a:endParaRPr lang="sv-SE" dirty="0">
              <a:latin typeface="FreightSans Book" charset="0"/>
            </a:endParaRPr>
          </a:p>
          <a:p>
            <a:pPr marL="0" lvl="1"/>
            <a:r>
              <a:rPr lang="sv-SE" dirty="0" smtClean="0">
                <a:latin typeface="FreightSans Book" charset="0"/>
              </a:rPr>
              <a:t>- Nyktra </a:t>
            </a:r>
            <a:r>
              <a:rPr lang="sv-SE" dirty="0">
                <a:latin typeface="FreightSans Book" charset="0"/>
              </a:rPr>
              <a:t>mötesplatser</a:t>
            </a:r>
          </a:p>
          <a:p>
            <a:endParaRPr lang="sv-SE" dirty="0"/>
          </a:p>
        </p:txBody>
      </p:sp>
    </p:spTree>
    <p:extLst>
      <p:ext uri="{BB962C8B-B14F-4D97-AF65-F5344CB8AC3E}">
        <p14:creationId xmlns:p14="http://schemas.microsoft.com/office/powerpoint/2010/main" val="3816321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Certifiering</a:t>
            </a:r>
            <a:endParaRPr lang="sv-SE" dirty="0"/>
          </a:p>
        </p:txBody>
      </p:sp>
      <p:sp>
        <p:nvSpPr>
          <p:cNvPr id="3" name="Platshållare för innehåll 2"/>
          <p:cNvSpPr>
            <a:spLocks noGrp="1"/>
          </p:cNvSpPr>
          <p:nvPr>
            <p:ph idx="1"/>
          </p:nvPr>
        </p:nvSpPr>
        <p:spPr/>
        <p:txBody>
          <a:bodyPr/>
          <a:lstStyle/>
          <a:p>
            <a:pPr lvl="2"/>
            <a:r>
              <a:rPr lang="sv-SE" sz="4000" dirty="0">
                <a:latin typeface="FreightSans Book" charset="0"/>
              </a:rPr>
              <a:t>Utelivskommuner</a:t>
            </a:r>
          </a:p>
          <a:p>
            <a:pPr lvl="2"/>
            <a:r>
              <a:rPr lang="sv-SE" sz="1600" dirty="0">
                <a:latin typeface="FreightSans Book" charset="0"/>
              </a:rPr>
              <a:t>Öppet för unga, kvalitativa mötesplatser,  självbestämmande av unga</a:t>
            </a:r>
          </a:p>
          <a:p>
            <a:pPr lvl="2"/>
            <a:r>
              <a:rPr lang="sv-SE" sz="4000" dirty="0">
                <a:latin typeface="FreightSans Book" charset="0"/>
              </a:rPr>
              <a:t> Utelivsställen</a:t>
            </a:r>
          </a:p>
          <a:p>
            <a:pPr lvl="2"/>
            <a:r>
              <a:rPr lang="sv-SE" sz="1600" dirty="0">
                <a:latin typeface="FreightSans Book" charset="0"/>
              </a:rPr>
              <a:t>Alkoholfritt, ingen överservering, följer åldersgränser, trygg plats</a:t>
            </a:r>
          </a:p>
          <a:p>
            <a:pPr lvl="2"/>
            <a:r>
              <a:rPr lang="sv-SE" sz="4000" dirty="0">
                <a:latin typeface="FreightSans Book" charset="0"/>
              </a:rPr>
              <a:t> Nyktra mötesplatser</a:t>
            </a:r>
          </a:p>
          <a:p>
            <a:pPr lvl="2"/>
            <a:r>
              <a:rPr lang="sv-SE" sz="1600" dirty="0">
                <a:latin typeface="FreightSans Book" charset="0"/>
              </a:rPr>
              <a:t>Policys mot droger,  trygghetskänsla , tillgänglighet</a:t>
            </a:r>
          </a:p>
          <a:p>
            <a:endParaRPr lang="sv-SE" dirty="0"/>
          </a:p>
        </p:txBody>
      </p:sp>
    </p:spTree>
    <p:extLst>
      <p:ext uri="{BB962C8B-B14F-4D97-AF65-F5344CB8AC3E}">
        <p14:creationId xmlns:p14="http://schemas.microsoft.com/office/powerpoint/2010/main" val="2681105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Kommunikationsstrategi</a:t>
            </a:r>
            <a:endParaRPr lang="sv-SE" dirty="0"/>
          </a:p>
        </p:txBody>
      </p:sp>
      <p:sp>
        <p:nvSpPr>
          <p:cNvPr id="3" name="Platshållare för innehåll 2"/>
          <p:cNvSpPr>
            <a:spLocks noGrp="1"/>
          </p:cNvSpPr>
          <p:nvPr>
            <p:ph idx="1"/>
          </p:nvPr>
        </p:nvSpPr>
        <p:spPr/>
        <p:txBody>
          <a:bodyPr/>
          <a:lstStyle/>
          <a:p>
            <a:r>
              <a:rPr lang="sv-SE" dirty="0">
                <a:latin typeface="FreightSans Book" charset="0"/>
              </a:rPr>
              <a:t>Lyft fram positiva exempel</a:t>
            </a:r>
          </a:p>
          <a:p>
            <a:r>
              <a:rPr lang="sv-SE" dirty="0">
                <a:latin typeface="FreightSans Book" charset="0"/>
              </a:rPr>
              <a:t>Skapa egna nyheter </a:t>
            </a:r>
          </a:p>
          <a:p>
            <a:r>
              <a:rPr lang="sv-SE" dirty="0">
                <a:latin typeface="FreightSans Book" charset="0"/>
              </a:rPr>
              <a:t>Prata som ung inte om unga</a:t>
            </a:r>
          </a:p>
          <a:p>
            <a:r>
              <a:rPr lang="sv-SE" dirty="0">
                <a:latin typeface="FreightSans Book" charset="0"/>
              </a:rPr>
              <a:t>Inse att vi jobbar i medvind</a:t>
            </a:r>
          </a:p>
          <a:p>
            <a:r>
              <a:rPr lang="sv-SE" dirty="0">
                <a:latin typeface="FreightSans Book" charset="0"/>
              </a:rPr>
              <a:t>Vi vill modernisera ungdomspolitiken</a:t>
            </a:r>
          </a:p>
          <a:p>
            <a:r>
              <a:rPr lang="sv-SE" dirty="0">
                <a:latin typeface="FreightSans Book" charset="0"/>
              </a:rPr>
              <a:t>Vi har lösningarna</a:t>
            </a:r>
          </a:p>
          <a:p>
            <a:r>
              <a:rPr lang="sv-SE" dirty="0">
                <a:latin typeface="FreightSans Book" charset="0"/>
              </a:rPr>
              <a:t>Pragmatiska experter med en radikal agenda</a:t>
            </a:r>
            <a:endParaRPr lang="sv-SE" dirty="0">
              <a:latin typeface="FreightSans Book" charset="0"/>
            </a:endParaRPr>
          </a:p>
        </p:txBody>
      </p:sp>
    </p:spTree>
    <p:extLst>
      <p:ext uri="{BB962C8B-B14F-4D97-AF65-F5344CB8AC3E}">
        <p14:creationId xmlns:p14="http://schemas.microsoft.com/office/powerpoint/2010/main" val="92091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817685"/>
            <a:ext cx="7772400" cy="1470025"/>
          </a:xfrm>
        </p:spPr>
        <p:txBody>
          <a:bodyPr/>
          <a:lstStyle/>
          <a:p>
            <a:r>
              <a:rPr lang="sv-SE" dirty="0" smtClean="0"/>
              <a:t>Vad vill du göra för att ge alla ett bra uteliv? </a:t>
            </a:r>
            <a:endParaRPr lang="sv-SE" dirty="0"/>
          </a:p>
        </p:txBody>
      </p:sp>
      <p:pic>
        <p:nvPicPr>
          <p:cNvPr id="4" name="Bildobjekt 3" descr="BrautelivLogg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6352" y="2287710"/>
            <a:ext cx="3761228" cy="376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12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Uteliv</a:t>
            </a:r>
            <a:endParaRPr lang="sv-SE" dirty="0"/>
          </a:p>
        </p:txBody>
      </p:sp>
      <p:sp>
        <p:nvSpPr>
          <p:cNvPr id="3" name="Underrubrik 2"/>
          <p:cNvSpPr>
            <a:spLocks noGrp="1"/>
          </p:cNvSpPr>
          <p:nvPr>
            <p:ph type="subTitle" idx="1"/>
          </p:nvPr>
        </p:nvSpPr>
        <p:spPr/>
        <p:txBody>
          <a:bodyPr/>
          <a:lstStyle/>
          <a:p>
            <a:r>
              <a:rPr lang="sv-SE" dirty="0" smtClean="0"/>
              <a:t>Uteliv är alla ställen där unga möts som inte är på skolan, på arbetet eller hemma. </a:t>
            </a:r>
            <a:endParaRPr lang="sv-SE" dirty="0"/>
          </a:p>
        </p:txBody>
      </p:sp>
    </p:spTree>
    <p:extLst>
      <p:ext uri="{BB962C8B-B14F-4D97-AF65-F5344CB8AC3E}">
        <p14:creationId xmlns:p14="http://schemas.microsoft.com/office/powerpoint/2010/main" val="350105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är utelivet viktigt?</a:t>
            </a:r>
            <a:endParaRPr lang="sv-SE" dirty="0"/>
          </a:p>
        </p:txBody>
      </p:sp>
      <p:sp>
        <p:nvSpPr>
          <p:cNvPr id="3" name="Platshållare för innehåll 2"/>
          <p:cNvSpPr>
            <a:spLocks noGrp="1"/>
          </p:cNvSpPr>
          <p:nvPr>
            <p:ph idx="1"/>
          </p:nvPr>
        </p:nvSpPr>
        <p:spPr/>
        <p:txBody>
          <a:bodyPr/>
          <a:lstStyle/>
          <a:p>
            <a:pPr>
              <a:spcBef>
                <a:spcPct val="20000"/>
              </a:spcBef>
            </a:pPr>
            <a:r>
              <a:rPr lang="sv-SE" sz="2800" dirty="0">
                <a:latin typeface="FreightSans Book" charset="0"/>
              </a:rPr>
              <a:t>Bidrar till ungas utveckling av en egen identitet</a:t>
            </a:r>
          </a:p>
          <a:p>
            <a:pPr lvl="1">
              <a:spcBef>
                <a:spcPct val="20000"/>
              </a:spcBef>
            </a:pPr>
            <a:r>
              <a:rPr lang="sv-SE" sz="2400" dirty="0">
                <a:latin typeface="FreightSans Book" charset="0"/>
                <a:ea typeface="ＭＳ Ｐゴシック" charset="0"/>
              </a:rPr>
              <a:t>Träffa nya människor och nya perspektiv</a:t>
            </a:r>
          </a:p>
          <a:p>
            <a:pPr lvl="1">
              <a:spcBef>
                <a:spcPct val="20000"/>
              </a:spcBef>
            </a:pPr>
            <a:r>
              <a:rPr lang="sv-SE" sz="2400" dirty="0">
                <a:latin typeface="FreightSans Book" charset="0"/>
                <a:ea typeface="ＭＳ Ｐゴシック" charset="0"/>
              </a:rPr>
              <a:t>Uppleva gemenskap med likasinnade</a:t>
            </a:r>
          </a:p>
          <a:p>
            <a:pPr lvl="1">
              <a:spcBef>
                <a:spcPct val="20000"/>
              </a:spcBef>
            </a:pPr>
            <a:r>
              <a:rPr lang="sv-SE" sz="2400" dirty="0">
                <a:latin typeface="FreightSans Book" charset="0"/>
                <a:ea typeface="ＭＳ Ｐゴシック" charset="0"/>
              </a:rPr>
              <a:t>Pröva olika aktiviteter</a:t>
            </a:r>
          </a:p>
          <a:p>
            <a:pPr>
              <a:spcBef>
                <a:spcPct val="20000"/>
              </a:spcBef>
            </a:pPr>
            <a:r>
              <a:rPr lang="sv-SE" sz="2800" dirty="0">
                <a:latin typeface="FreightSans Book" charset="0"/>
              </a:rPr>
              <a:t>Demokrati- och inflytandeperspektivet</a:t>
            </a:r>
          </a:p>
          <a:p>
            <a:pPr lvl="1">
              <a:spcBef>
                <a:spcPct val="20000"/>
              </a:spcBef>
            </a:pPr>
            <a:r>
              <a:rPr lang="sv-SE" sz="2400" dirty="0">
                <a:latin typeface="FreightSans Book" charset="0"/>
                <a:ea typeface="ＭＳ Ｐゴシック" charset="0"/>
              </a:rPr>
              <a:t>Unga kan se hur samhället fungerar</a:t>
            </a:r>
          </a:p>
          <a:p>
            <a:pPr lvl="1">
              <a:spcBef>
                <a:spcPct val="20000"/>
              </a:spcBef>
            </a:pPr>
            <a:r>
              <a:rPr lang="sv-SE" sz="2400" dirty="0">
                <a:latin typeface="FreightSans Book" charset="0"/>
                <a:ea typeface="ＭＳ Ｐゴシック" charset="0"/>
              </a:rPr>
              <a:t>Visa att unga kan påverka</a:t>
            </a:r>
          </a:p>
          <a:p>
            <a:pPr lvl="1">
              <a:spcBef>
                <a:spcPct val="20000"/>
              </a:spcBef>
            </a:pPr>
            <a:r>
              <a:rPr lang="sv-SE" sz="2400" dirty="0">
                <a:latin typeface="FreightSans Book" charset="0"/>
                <a:ea typeface="ＭＳ Ｐゴシック" charset="0"/>
              </a:rPr>
              <a:t>Träna på att uttrycka sina åsikter</a:t>
            </a:r>
          </a:p>
          <a:p>
            <a:endParaRPr lang="sv-SE" dirty="0"/>
          </a:p>
        </p:txBody>
      </p:sp>
    </p:spTree>
    <p:extLst>
      <p:ext uri="{BB962C8B-B14F-4D97-AF65-F5344CB8AC3E}">
        <p14:creationId xmlns:p14="http://schemas.microsoft.com/office/powerpoint/2010/main" val="2125300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Ett bristfälligt uteliv</a:t>
            </a:r>
            <a:endParaRPr lang="sv-SE" dirty="0"/>
          </a:p>
        </p:txBody>
      </p:sp>
      <p:sp>
        <p:nvSpPr>
          <p:cNvPr id="3" name="Platshållare för innehåll 2"/>
          <p:cNvSpPr>
            <a:spLocks noGrp="1"/>
          </p:cNvSpPr>
          <p:nvPr>
            <p:ph idx="1"/>
          </p:nvPr>
        </p:nvSpPr>
        <p:spPr/>
        <p:txBody>
          <a:bodyPr/>
          <a:lstStyle/>
          <a:p>
            <a:pPr>
              <a:spcBef>
                <a:spcPct val="20000"/>
              </a:spcBef>
            </a:pPr>
            <a:r>
              <a:rPr lang="sv-SE" sz="2800" dirty="0">
                <a:latin typeface="FreightSans Book" charset="0"/>
              </a:rPr>
              <a:t>Leder till </a:t>
            </a:r>
          </a:p>
          <a:p>
            <a:pPr lvl="1">
              <a:spcBef>
                <a:spcPct val="20000"/>
              </a:spcBef>
            </a:pPr>
            <a:r>
              <a:rPr lang="sv-SE" sz="2400" dirty="0">
                <a:latin typeface="FreightSans Book" charset="0"/>
                <a:ea typeface="ＭＳ Ｐゴシック" charset="0"/>
              </a:rPr>
              <a:t>Riskbeteende med tobak, sexualitet, våld alkohol och andra droger</a:t>
            </a:r>
          </a:p>
          <a:p>
            <a:pPr lvl="1">
              <a:spcBef>
                <a:spcPct val="20000"/>
              </a:spcBef>
            </a:pPr>
            <a:r>
              <a:rPr lang="sv-SE" sz="2400" dirty="0">
                <a:latin typeface="FreightSans Book" charset="0"/>
                <a:ea typeface="ＭＳ Ｐゴシック" charset="0"/>
              </a:rPr>
              <a:t>Riskfyllda kontakter och brottsutsatthet. Unga riskerar att hamna på samma platser som vuxna med sociala problem.</a:t>
            </a:r>
          </a:p>
          <a:p>
            <a:pPr lvl="1">
              <a:spcBef>
                <a:spcPct val="20000"/>
              </a:spcBef>
            </a:pPr>
            <a:r>
              <a:rPr lang="sv-SE" sz="2400" dirty="0">
                <a:latin typeface="FreightSans Book" charset="0"/>
                <a:ea typeface="ＭＳ Ｐゴシック" charset="0"/>
              </a:rPr>
              <a:t>Ökad alkoholkonsumtion</a:t>
            </a:r>
          </a:p>
          <a:p>
            <a:endParaRPr lang="sv-SE" dirty="0"/>
          </a:p>
        </p:txBody>
      </p:sp>
    </p:spTree>
    <p:extLst>
      <p:ext uri="{BB962C8B-B14F-4D97-AF65-F5344CB8AC3E}">
        <p14:creationId xmlns:p14="http://schemas.microsoft.com/office/powerpoint/2010/main" val="250272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Nästan 2 miljoner unga i Sverige</a:t>
            </a:r>
            <a:endParaRPr lang="sv-SE" dirty="0"/>
          </a:p>
        </p:txBody>
      </p:sp>
      <p:pic>
        <p:nvPicPr>
          <p:cNvPr id="4" name="Bildobjekt 3" descr="folk2.jpg"/>
          <p:cNvPicPr>
            <a:picLocks noChangeAspect="1"/>
          </p:cNvPicPr>
          <p:nvPr/>
        </p:nvPicPr>
        <p:blipFill>
          <a:blip r:embed="rId3">
            <a:extLst>
              <a:ext uri="{28A0092B-C50C-407E-A947-70E740481C1C}">
                <a14:useLocalDpi xmlns:a14="http://schemas.microsoft.com/office/drawing/2010/main" val="0"/>
              </a:ext>
            </a:extLst>
          </a:blip>
          <a:srcRect t="39958"/>
          <a:stretch>
            <a:fillRect/>
          </a:stretch>
        </p:blipFill>
        <p:spPr bwMode="auto">
          <a:xfrm>
            <a:off x="1903618" y="2126221"/>
            <a:ext cx="5326062"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2962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Genensamma</a:t>
            </a:r>
            <a:r>
              <a:rPr lang="sv-SE" dirty="0" smtClean="0"/>
              <a:t> nämnare för unga</a:t>
            </a:r>
            <a:endParaRPr lang="sv-SE" dirty="0"/>
          </a:p>
        </p:txBody>
      </p:sp>
      <p:sp>
        <p:nvSpPr>
          <p:cNvPr id="3" name="Platshållare för innehåll 2"/>
          <p:cNvSpPr>
            <a:spLocks noGrp="1"/>
          </p:cNvSpPr>
          <p:nvPr>
            <p:ph idx="1"/>
          </p:nvPr>
        </p:nvSpPr>
        <p:spPr/>
        <p:txBody>
          <a:bodyPr/>
          <a:lstStyle/>
          <a:p>
            <a:r>
              <a:rPr lang="sv-SE" dirty="0">
                <a:latin typeface="FreightSans Book" charset="0"/>
              </a:rPr>
              <a:t>Har låg inkomst</a:t>
            </a:r>
          </a:p>
          <a:p>
            <a:r>
              <a:rPr lang="sv-SE" dirty="0">
                <a:latin typeface="FreightSans Book" charset="0"/>
              </a:rPr>
              <a:t>Har mycket fritid</a:t>
            </a:r>
          </a:p>
          <a:p>
            <a:r>
              <a:rPr lang="sv-SE" dirty="0">
                <a:latin typeface="FreightSans Book" charset="0"/>
              </a:rPr>
              <a:t>Har lite makt över hemmiljön </a:t>
            </a:r>
          </a:p>
          <a:p>
            <a:r>
              <a:rPr lang="sv-SE" dirty="0">
                <a:latin typeface="FreightSans Book" charset="0"/>
              </a:rPr>
              <a:t>Står inför viktiga livsval</a:t>
            </a:r>
          </a:p>
          <a:p>
            <a:endParaRPr lang="sv-SE" dirty="0"/>
          </a:p>
        </p:txBody>
      </p:sp>
    </p:spTree>
    <p:extLst>
      <p:ext uri="{BB962C8B-B14F-4D97-AF65-F5344CB8AC3E}">
        <p14:creationId xmlns:p14="http://schemas.microsoft.com/office/powerpoint/2010/main" val="114906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Åldersgrupper</a:t>
            </a:r>
            <a:endParaRPr lang="sv-SE" dirty="0"/>
          </a:p>
        </p:txBody>
      </p:sp>
      <p:sp>
        <p:nvSpPr>
          <p:cNvPr id="4" name="textruta 2"/>
          <p:cNvSpPr txBox="1">
            <a:spLocks noChangeArrowheads="1"/>
          </p:cNvSpPr>
          <p:nvPr/>
        </p:nvSpPr>
        <p:spPr bwMode="auto">
          <a:xfrm>
            <a:off x="1116013" y="2083017"/>
            <a:ext cx="698341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sv-SE" sz="4400">
                <a:latin typeface="FreightSans MediumSC" charset="0"/>
              </a:rPr>
              <a:t>13-15</a:t>
            </a:r>
          </a:p>
          <a:p>
            <a:endParaRPr lang="sv-SE" sz="4400">
              <a:latin typeface="FreightSans MediumSC" charset="0"/>
            </a:endParaRPr>
          </a:p>
          <a:p>
            <a:r>
              <a:rPr lang="sv-SE" sz="4400">
                <a:latin typeface="FreightSans MediumSC" charset="0"/>
              </a:rPr>
              <a:t>16-19</a:t>
            </a:r>
          </a:p>
          <a:p>
            <a:endParaRPr lang="sv-SE" sz="4400">
              <a:latin typeface="FreightSans MediumSC" charset="0"/>
            </a:endParaRPr>
          </a:p>
          <a:p>
            <a:r>
              <a:rPr lang="sv-SE" sz="4400">
                <a:latin typeface="FreightSans MediumSC" charset="0"/>
              </a:rPr>
              <a:t>20-25</a:t>
            </a:r>
          </a:p>
          <a:p>
            <a:endParaRPr lang="sv-SE" sz="4400">
              <a:latin typeface="Arial" charset="0"/>
            </a:endParaRPr>
          </a:p>
        </p:txBody>
      </p:sp>
      <p:sp>
        <p:nvSpPr>
          <p:cNvPr id="5" name="Ring 4"/>
          <p:cNvSpPr/>
          <p:nvPr/>
        </p:nvSpPr>
        <p:spPr>
          <a:xfrm>
            <a:off x="971550" y="3306979"/>
            <a:ext cx="1944688" cy="1152525"/>
          </a:xfrm>
          <a:prstGeom prst="donut">
            <a:avLst>
              <a:gd name="adj" fmla="val 0"/>
            </a:avLst>
          </a:prstGeom>
          <a:solidFill>
            <a:schemeClr val="accent1">
              <a:lumMod val="75000"/>
            </a:schemeClr>
          </a:solidFill>
          <a:ln>
            <a:solidFill>
              <a:srgbClr val="00B4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chemeClr val="tx1"/>
              </a:solidFill>
            </a:endParaRPr>
          </a:p>
        </p:txBody>
      </p:sp>
    </p:spTree>
    <p:extLst>
      <p:ext uri="{BB962C8B-B14F-4D97-AF65-F5344CB8AC3E}">
        <p14:creationId xmlns:p14="http://schemas.microsoft.com/office/powerpoint/2010/main" val="3133247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Åldergrupp</a:t>
            </a:r>
            <a:r>
              <a:rPr lang="sv-SE" dirty="0" smtClean="0"/>
              <a:t> 13-15</a:t>
            </a:r>
            <a:endParaRPr lang="sv-SE" dirty="0"/>
          </a:p>
        </p:txBody>
      </p:sp>
      <p:sp>
        <p:nvSpPr>
          <p:cNvPr id="3" name="Platshållare för innehåll 2"/>
          <p:cNvSpPr>
            <a:spLocks noGrp="1"/>
          </p:cNvSpPr>
          <p:nvPr>
            <p:ph idx="1"/>
          </p:nvPr>
        </p:nvSpPr>
        <p:spPr/>
        <p:txBody>
          <a:bodyPr/>
          <a:lstStyle/>
          <a:p>
            <a:r>
              <a:rPr lang="sv-SE" dirty="0">
                <a:latin typeface="FreightSans Book" charset="0"/>
              </a:rPr>
              <a:t>Få som dricker alkohol</a:t>
            </a:r>
          </a:p>
          <a:p>
            <a:r>
              <a:rPr lang="sv-SE" dirty="0">
                <a:latin typeface="FreightSans Book" charset="0"/>
              </a:rPr>
              <a:t>7 % har positiv inställning till alkohol</a:t>
            </a:r>
          </a:p>
          <a:p>
            <a:r>
              <a:rPr lang="sv-SE" dirty="0">
                <a:latin typeface="FreightSans Book" charset="0"/>
              </a:rPr>
              <a:t>Är negativt inställda till alkohol</a:t>
            </a:r>
          </a:p>
          <a:p>
            <a:r>
              <a:rPr lang="sv-SE" dirty="0">
                <a:latin typeface="FreightSans Book" charset="0"/>
              </a:rPr>
              <a:t>Är nöjd med sin fritid 83%</a:t>
            </a:r>
          </a:p>
          <a:p>
            <a:r>
              <a:rPr lang="sv-SE" dirty="0">
                <a:latin typeface="FreightSans Book" charset="0"/>
              </a:rPr>
              <a:t>Nås av kommunala aktiviteter </a:t>
            </a:r>
          </a:p>
          <a:p>
            <a:endParaRPr lang="sv-SE" dirty="0"/>
          </a:p>
        </p:txBody>
      </p:sp>
    </p:spTree>
    <p:extLst>
      <p:ext uri="{BB962C8B-B14F-4D97-AF65-F5344CB8AC3E}">
        <p14:creationId xmlns:p14="http://schemas.microsoft.com/office/powerpoint/2010/main" val="1763662274"/>
      </p:ext>
    </p:extLst>
  </p:cSld>
  <p:clrMapOvr>
    <a:masterClrMapping/>
  </p:clrMapOvr>
</p:sld>
</file>

<file path=ppt/theme/theme1.xml><?xml version="1.0" encoding="utf-8"?>
<a:theme xmlns:a="http://schemas.openxmlformats.org/drawingml/2006/main" name="Standard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Standardtema.thmx</Template>
  <TotalTime>79</TotalTime>
  <Words>1685</Words>
  <Application>Microsoft Macintosh PowerPoint</Application>
  <PresentationFormat>Bildspel på skärmen (4:3)</PresentationFormat>
  <Paragraphs>208</Paragraphs>
  <Slides>27</Slides>
  <Notes>26</Notes>
  <HiddenSlides>0</HiddenSlides>
  <MMClips>0</MMClips>
  <ScaleCrop>false</ScaleCrop>
  <HeadingPairs>
    <vt:vector size="4" baseType="variant">
      <vt:variant>
        <vt:lpstr>Tema</vt:lpstr>
      </vt:variant>
      <vt:variant>
        <vt:i4>1</vt:i4>
      </vt:variant>
      <vt:variant>
        <vt:lpstr>Bildrubriker</vt:lpstr>
      </vt:variant>
      <vt:variant>
        <vt:i4>27</vt:i4>
      </vt:variant>
    </vt:vector>
  </HeadingPairs>
  <TitlesOfParts>
    <vt:vector size="28" baseType="lpstr">
      <vt:lpstr>Standardtema</vt:lpstr>
      <vt:lpstr>Bra uteliv – för unga</vt:lpstr>
      <vt:lpstr>Syfte</vt:lpstr>
      <vt:lpstr>Uteliv</vt:lpstr>
      <vt:lpstr>Varför är utelivet viktigt?</vt:lpstr>
      <vt:lpstr>Ett bristfälligt uteliv</vt:lpstr>
      <vt:lpstr>Nästan 2 miljoner unga i Sverige</vt:lpstr>
      <vt:lpstr>Genensamma nämnare för unga</vt:lpstr>
      <vt:lpstr>Åldersgrupper</vt:lpstr>
      <vt:lpstr>Åldergrupp 13-15</vt:lpstr>
      <vt:lpstr>Åldergrupp 16-19</vt:lpstr>
      <vt:lpstr>Åldergrupp 20-25</vt:lpstr>
      <vt:lpstr>Varför unga (16-19) dricker alkohol</vt:lpstr>
      <vt:lpstr>Hur ofta dricker du alkohol?</vt:lpstr>
      <vt:lpstr>Politiska områden</vt:lpstr>
      <vt:lpstr>Inställning till platser med/utan alkohol</vt:lpstr>
      <vt:lpstr>Problemet med nyktra mötesplatser</vt:lpstr>
      <vt:lpstr>Finns det alkoholfria ställen där du bor som är öppna på kvällar och helger? </vt:lpstr>
      <vt:lpstr>Lösning för nyktra mötesplatser</vt:lpstr>
      <vt:lpstr>Problemet med onyktra mötesplatser</vt:lpstr>
      <vt:lpstr>Lösningar för onyktra mötesplatser</vt:lpstr>
      <vt:lpstr>Mer information</vt:lpstr>
      <vt:lpstr>Målgrupper</vt:lpstr>
      <vt:lpstr>Nationell påverkan</vt:lpstr>
      <vt:lpstr>Lokal påverkan</vt:lpstr>
      <vt:lpstr>Certifiering</vt:lpstr>
      <vt:lpstr>Kommunikationsstrategi</vt:lpstr>
      <vt:lpstr>Vad vill du göra för att ge alla ett bra uteliv? </vt:lpstr>
    </vt:vector>
  </TitlesOfParts>
  <Company>unf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Kajsa Bengtson Bok</dc:creator>
  <cp:lastModifiedBy>Kajsa Bengtson Bok</cp:lastModifiedBy>
  <cp:revision>10</cp:revision>
  <dcterms:created xsi:type="dcterms:W3CDTF">2014-12-15T13:34:42Z</dcterms:created>
  <dcterms:modified xsi:type="dcterms:W3CDTF">2014-12-15T18:16:51Z</dcterms:modified>
</cp:coreProperties>
</file>